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78" r:id="rId4"/>
    <p:sldMasterId id="2147483685" r:id="rId5"/>
  </p:sldMasterIdLst>
  <p:notesMasterIdLst>
    <p:notesMasterId r:id="rId59"/>
  </p:notesMasterIdLst>
  <p:handoutMasterIdLst>
    <p:handoutMasterId r:id="rId60"/>
  </p:handoutMasterIdLst>
  <p:sldIdLst>
    <p:sldId id="476" r:id="rId6"/>
    <p:sldId id="416" r:id="rId7"/>
    <p:sldId id="475" r:id="rId8"/>
    <p:sldId id="496" r:id="rId9"/>
    <p:sldId id="498" r:id="rId10"/>
    <p:sldId id="499" r:id="rId11"/>
    <p:sldId id="500" r:id="rId12"/>
    <p:sldId id="501" r:id="rId13"/>
    <p:sldId id="506" r:id="rId14"/>
    <p:sldId id="507" r:id="rId15"/>
    <p:sldId id="513" r:id="rId16"/>
    <p:sldId id="514" r:id="rId17"/>
    <p:sldId id="502" r:id="rId18"/>
    <p:sldId id="508" r:id="rId19"/>
    <p:sldId id="509" r:id="rId20"/>
    <p:sldId id="510" r:id="rId21"/>
    <p:sldId id="511" r:id="rId22"/>
    <p:sldId id="505" r:id="rId23"/>
    <p:sldId id="504" r:id="rId24"/>
    <p:sldId id="512" r:id="rId25"/>
    <p:sldId id="503" r:id="rId26"/>
    <p:sldId id="492" r:id="rId27"/>
    <p:sldId id="515" r:id="rId28"/>
    <p:sldId id="516" r:id="rId29"/>
    <p:sldId id="518" r:id="rId30"/>
    <p:sldId id="519" r:id="rId31"/>
    <p:sldId id="517" r:id="rId32"/>
    <p:sldId id="521" r:id="rId33"/>
    <p:sldId id="520" r:id="rId34"/>
    <p:sldId id="525" r:id="rId35"/>
    <p:sldId id="523" r:id="rId36"/>
    <p:sldId id="526" r:id="rId37"/>
    <p:sldId id="524" r:id="rId38"/>
    <p:sldId id="522" r:id="rId39"/>
    <p:sldId id="528" r:id="rId40"/>
    <p:sldId id="536" r:id="rId41"/>
    <p:sldId id="537" r:id="rId42"/>
    <p:sldId id="529" r:id="rId43"/>
    <p:sldId id="530" r:id="rId44"/>
    <p:sldId id="531" r:id="rId45"/>
    <p:sldId id="539" r:id="rId46"/>
    <p:sldId id="533" r:id="rId47"/>
    <p:sldId id="535" r:id="rId48"/>
    <p:sldId id="532" r:id="rId49"/>
    <p:sldId id="534" r:id="rId50"/>
    <p:sldId id="538" r:id="rId51"/>
    <p:sldId id="493" r:id="rId52"/>
    <p:sldId id="494" r:id="rId53"/>
    <p:sldId id="495" r:id="rId54"/>
    <p:sldId id="491" r:id="rId55"/>
    <p:sldId id="472" r:id="rId56"/>
    <p:sldId id="497" r:id="rId57"/>
    <p:sldId id="527" r:id="rId58"/>
  </p:sldIdLst>
  <p:sldSz cx="12193588" cy="6858000"/>
  <p:notesSz cx="6858000" cy="9144000"/>
  <p:embeddedFontLst>
    <p:embeddedFont>
      <p:font typeface="Abel" panose="02000506030000020004" pitchFamily="2" charset="0"/>
      <p:regular r:id="rId61"/>
    </p:embeddedFont>
    <p:embeddedFont>
      <p:font typeface="Consolas" panose="020B0609020204030204" pitchFamily="49" charset="0"/>
      <p:regular r:id="rId62"/>
      <p:bold r:id="rId63"/>
      <p:italic r:id="rId64"/>
      <p:boldItalic r:id="rId65"/>
    </p:embeddedFont>
    <p:embeddedFont>
      <p:font typeface="Microsoft JhengHei" panose="020B0604030504040204" pitchFamily="34" charset="-120"/>
      <p:regular r:id="rId66"/>
      <p:bold r:id="rId67"/>
    </p:embeddedFont>
    <p:embeddedFont>
      <p:font typeface="Montserrat" panose="00000500000000000000" pitchFamily="2" charset="0"/>
      <p:regular r:id="rId68"/>
      <p:bold r:id="rId69"/>
      <p:italic r:id="rId70"/>
      <p:boldItalic r:id="rId71"/>
    </p:embeddedFont>
    <p:embeddedFont>
      <p:font typeface="Montserrat ExtraLight" panose="00000300000000000000" pitchFamily="2" charset="0"/>
      <p:regular r:id="rId72"/>
      <p:bold r:id="rId73"/>
      <p:italic r:id="rId74"/>
      <p:boldItalic r:id="rId73"/>
    </p:embeddedFont>
    <p:embeddedFont>
      <p:font typeface="Noto Sans Ugaritic" panose="020B0502040504020204" pitchFamily="34" charset="0"/>
      <p:regular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D626E56-3B82-4B33-B96D-7FCC2BCEC10C}">
          <p14:sldIdLst>
            <p14:sldId id="476"/>
            <p14:sldId id="416"/>
            <p14:sldId id="475"/>
            <p14:sldId id="496"/>
            <p14:sldId id="498"/>
            <p14:sldId id="499"/>
            <p14:sldId id="500"/>
            <p14:sldId id="501"/>
            <p14:sldId id="506"/>
            <p14:sldId id="507"/>
            <p14:sldId id="513"/>
            <p14:sldId id="514"/>
            <p14:sldId id="502"/>
            <p14:sldId id="508"/>
            <p14:sldId id="509"/>
            <p14:sldId id="510"/>
            <p14:sldId id="511"/>
            <p14:sldId id="505"/>
            <p14:sldId id="504"/>
            <p14:sldId id="512"/>
            <p14:sldId id="503"/>
            <p14:sldId id="492"/>
            <p14:sldId id="515"/>
            <p14:sldId id="516"/>
            <p14:sldId id="518"/>
            <p14:sldId id="519"/>
            <p14:sldId id="517"/>
            <p14:sldId id="521"/>
            <p14:sldId id="520"/>
            <p14:sldId id="525"/>
            <p14:sldId id="523"/>
            <p14:sldId id="526"/>
            <p14:sldId id="524"/>
            <p14:sldId id="522"/>
            <p14:sldId id="528"/>
            <p14:sldId id="536"/>
            <p14:sldId id="537"/>
            <p14:sldId id="529"/>
            <p14:sldId id="530"/>
            <p14:sldId id="531"/>
            <p14:sldId id="539"/>
            <p14:sldId id="533"/>
            <p14:sldId id="535"/>
            <p14:sldId id="532"/>
            <p14:sldId id="534"/>
            <p14:sldId id="538"/>
            <p14:sldId id="493"/>
            <p14:sldId id="494"/>
            <p14:sldId id="495"/>
            <p14:sldId id="491"/>
            <p14:sldId id="472"/>
            <p14:sldId id="497"/>
            <p14:sldId id="52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10915106" initials="m" lastIdx="1" clrIdx="0">
    <p:extLst>
      <p:ext uri="{19B8F6BF-5375-455C-9EA6-DF929625EA0E}">
        <p15:presenceInfo xmlns:p15="http://schemas.microsoft.com/office/powerpoint/2012/main" userId="S::m10915106@ms.ntust.edu.tw::7e8c1d5e-a489-42a4-a4a4-7fe127a1b540" providerId="AD"/>
      </p:ext>
    </p:extLst>
  </p:cmAuthor>
  <p:cmAuthor id="2" name="Sheng-Hao Liao" initials="SL" lastIdx="2" clrIdx="1">
    <p:extLst>
      <p:ext uri="{19B8F6BF-5375-455C-9EA6-DF929625EA0E}">
        <p15:presenceInfo xmlns:p15="http://schemas.microsoft.com/office/powerpoint/2012/main" userId="9cbac2740a2edf0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A2A"/>
    <a:srgbClr val="1C4A7A"/>
    <a:srgbClr val="0067C7"/>
    <a:srgbClr val="005BAC"/>
    <a:srgbClr val="B62C2B"/>
    <a:srgbClr val="CFAE00"/>
    <a:srgbClr val="0D4109"/>
    <a:srgbClr val="D12C2B"/>
    <a:srgbClr val="FF3300"/>
    <a:srgbClr val="CAC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F91F62-8FDB-4F95-884F-DDDB25811FF1}">
  <a:tblStyle styleId="{BDF91F62-8FDB-4F95-884F-DDDB25811FF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等深淺樣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6132" autoAdjust="0"/>
  </p:normalViewPr>
  <p:slideViewPr>
    <p:cSldViewPr snapToGrid="0">
      <p:cViewPr varScale="1">
        <p:scale>
          <a:sx n="114" d="100"/>
          <a:sy n="114" d="100"/>
        </p:scale>
        <p:origin x="70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12.fntdata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7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handoutMaster" Target="handoutMasters/handout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font" Target="fonts/font11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DDC9AE6-FB92-4483-8D0B-B953BAAFDC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3539000-ECAF-4B0C-BBBC-05295A75E55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CEE3F7-889B-4592-A5BD-B34555D5B9A3}" type="datetimeFigureOut">
              <a:rPr lang="zh-TW" altLang="en-US" smtClean="0"/>
              <a:t>2024/4/30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816EBB-9637-42C9-A757-899FB7A95A0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A8B3750-CE7B-4F9D-97A9-691140BF532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BEC80C-E4C1-4153-BE6D-F61A007350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07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CEAE17C-B4F1-EB55-58B3-71254FC7AE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91863" y="3726331"/>
            <a:ext cx="6409861" cy="668867"/>
          </a:xfrm>
        </p:spPr>
        <p:txBody>
          <a:bodyPr/>
          <a:lstStyle>
            <a:lvl1pPr marL="152396" indent="0" algn="ctr">
              <a:buNone/>
              <a:defRPr baseline="0"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433793" y="5016787"/>
            <a:ext cx="3716060" cy="882412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718791" y="5006907"/>
            <a:ext cx="2582933" cy="9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5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Solo título ">
    <p:bg>
      <p:bgPr>
        <a:blipFill dpi="0" rotWithShape="1">
          <a:blip r:embed="rId2">
            <a:alphaModFix amt="45029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647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96335" y="2870241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4651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B70C-2486-84C7-BD87-A9529475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199" y="1121833"/>
            <a:ext cx="9145191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E6B5C7-EC8B-B3E4-5142-38DF9D7952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199" y="3602568"/>
            <a:ext cx="9145191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CE076-D483-2FF2-1546-152602C19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75C76-9A6D-06DA-87A8-A2025106A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9126" y="6356351"/>
            <a:ext cx="4115336" cy="366183"/>
          </a:xfrm>
          <a:prstGeom prst="rect">
            <a:avLst/>
          </a:prstGeom>
        </p:spPr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1CC3-49BB-EB3D-90C2-7D1E2B5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199028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0">
            <a:extLst>
              <a:ext uri="{FF2B5EF4-FFF2-40B4-BE49-F238E27FC236}">
                <a16:creationId xmlns:a16="http://schemas.microsoft.com/office/drawing/2014/main" id="{D5ECAF4D-4AC5-FBE6-6121-A04CDA97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428" y="1874253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6" name="文字版面配置區 12">
            <a:extLst>
              <a:ext uri="{FF2B5EF4-FFF2-40B4-BE49-F238E27FC236}">
                <a16:creationId xmlns:a16="http://schemas.microsoft.com/office/drawing/2014/main" id="{B2F54E40-2228-3FCC-D9E9-FBE811523A1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8685" y="3917407"/>
            <a:ext cx="3436217" cy="1134720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1CA420-4448-44EC-966E-A5D26BACD7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4032198" cy="6858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2CEDD81-E07D-64D4-87D5-4D1E6D4AE833}"/>
              </a:ext>
            </a:extLst>
          </p:cNvPr>
          <p:cNvGrpSpPr/>
          <p:nvPr userDrawn="1"/>
        </p:nvGrpSpPr>
        <p:grpSpPr>
          <a:xfrm>
            <a:off x="297537" y="241738"/>
            <a:ext cx="4631372" cy="1099761"/>
            <a:chOff x="246611" y="317183"/>
            <a:chExt cx="2786682" cy="66180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6175EA7-DE81-C040-D9AF-4445DF7C6B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CBAF61-4B5D-07AA-AC17-0E1DFD4CE9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C8D31C4-843A-DB9C-F7CB-25347DC813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90D7982-CB26-B735-FAB9-4E320E7D8633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12E6F97-8C82-F13E-7E0D-9365616CCFB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838498" y="807967"/>
            <a:ext cx="1388517" cy="48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94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11" name="標題 10">
            <a:extLst>
              <a:ext uri="{FF2B5EF4-FFF2-40B4-BE49-F238E27FC236}">
                <a16:creationId xmlns:a16="http://schemas.microsoft.com/office/drawing/2014/main" id="{A236E57E-7FA0-28CB-6548-462E2C9DE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3" y="2902095"/>
            <a:ext cx="10291340" cy="1510400"/>
          </a:xfrm>
        </p:spPr>
        <p:txBody>
          <a:bodyPr/>
          <a:lstStyle>
            <a:lvl1pPr algn="ctr">
              <a:defRPr b="0" i="0" baseline="0">
                <a:latin typeface="Noto Sans Ugaritic" panose="020B0502040504020204" pitchFamily="34" charset="0"/>
                <a:ea typeface="微軟正黑體" panose="020B0604030504040204" pitchFamily="34" charset="-120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5ADA0159-892F-6847-1B40-254541EB1D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55250" y="4897147"/>
            <a:ext cx="6283085" cy="668867"/>
          </a:xfrm>
        </p:spPr>
        <p:txBody>
          <a:bodyPr/>
          <a:lstStyle>
            <a:lvl1pPr marL="152396" indent="0" algn="ctr">
              <a:buNone/>
              <a:defRPr>
                <a:latin typeface="Microsoft JhengHei" panose="020B0604030504040204" pitchFamily="34" charset="-120"/>
                <a:ea typeface="Microsoft JhengHei" panose="020B0604030504040204" pitchFamily="34" charset="-120"/>
              </a:defRPr>
            </a:lvl1pPr>
          </a:lstStyle>
          <a:p>
            <a:pPr lvl="0"/>
            <a:r>
              <a:rPr kumimoji="1" lang="zh-TW" altLang="en-US" dirty="0"/>
              <a:t>按一下以編輯副標題文字樣式</a:t>
            </a:r>
          </a:p>
        </p:txBody>
      </p:sp>
    </p:spTree>
    <p:extLst>
      <p:ext uri="{BB962C8B-B14F-4D97-AF65-F5344CB8AC3E}">
        <p14:creationId xmlns:p14="http://schemas.microsoft.com/office/powerpoint/2010/main" val="175663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5B0A3-4556-6CBB-1C13-79B622CB02C2}"/>
              </a:ext>
            </a:extLst>
          </p:cNvPr>
          <p:cNvSpPr/>
          <p:nvPr userDrawn="1"/>
        </p:nvSpPr>
        <p:spPr>
          <a:xfrm>
            <a:off x="1" y="6507571"/>
            <a:ext cx="12193588" cy="350429"/>
          </a:xfrm>
          <a:prstGeom prst="roundRect">
            <a:avLst>
              <a:gd name="adj" fmla="val 0"/>
            </a:avLst>
          </a:prstGeom>
          <a:solidFill>
            <a:srgbClr val="1C4A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 sz="2489"/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50126" y="102281"/>
            <a:ext cx="1018441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="1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5385221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507571"/>
            <a:ext cx="522063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509386"/>
            <a:ext cx="689000" cy="3504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3EA343-2209-6347-E708-82AFBD472C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38386" b="34951"/>
          <a:stretch/>
        </p:blipFill>
        <p:spPr>
          <a:xfrm>
            <a:off x="74654" y="6523582"/>
            <a:ext cx="1314458" cy="350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E8960F-2029-6DBE-D048-8B44D201A5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21959" y="102281"/>
            <a:ext cx="785288" cy="7984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B116AC-0B0C-4864-C5FF-D0B9EDE09192}"/>
              </a:ext>
            </a:extLst>
          </p:cNvPr>
          <p:cNvSpPr txBox="1"/>
          <p:nvPr userDrawn="1"/>
        </p:nvSpPr>
        <p:spPr>
          <a:xfrm>
            <a:off x="1389111" y="6523582"/>
            <a:ext cx="9045427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and Info</a:t>
            </a:r>
            <a:r>
              <a:rPr lang="en-US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TW" sz="1467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mation Engineering, National Taiwan University of Science and Techonology</a:t>
            </a:r>
          </a:p>
        </p:txBody>
      </p:sp>
    </p:spTree>
    <p:extLst>
      <p:ext uri="{BB962C8B-B14F-4D97-AF65-F5344CB8AC3E}">
        <p14:creationId xmlns:p14="http://schemas.microsoft.com/office/powerpoint/2010/main" val="30131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Content">
    <p:bg>
      <p:bgPr>
        <a:blipFill dpi="0" rotWithShape="1">
          <a:blip r:embed="rId2">
            <a:alphaModFix amt="75785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386341" y="350429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DAFF0E3A-B986-5D54-1380-8419DB86B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6342" y="1403873"/>
            <a:ext cx="11420905" cy="4952639"/>
          </a:xfrm>
        </p:spPr>
        <p:txBody>
          <a:bodyPr/>
          <a:lstStyle>
            <a:lvl1pPr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1pPr>
            <a:lvl2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2pPr>
            <a:lvl3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3pPr>
            <a:lvl4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4pPr>
            <a:lvl5pPr indent="-663317">
              <a:lnSpc>
                <a:spcPct val="100000"/>
              </a:lnSpc>
              <a:spcBef>
                <a:spcPts val="800"/>
              </a:spcBef>
              <a:defRPr sz="1867" b="0" i="0" baseline="0">
                <a:solidFill>
                  <a:schemeClr val="accent2">
                    <a:lumMod val="25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</a:defRPr>
            </a:lvl5pPr>
          </a:lstStyle>
          <a:p>
            <a:pPr lvl="0"/>
            <a:r>
              <a:rPr kumimoji="1" lang="zh-TW" altLang="en-US" dirty="0"/>
              <a:t>按一下以編輯母片文字樣式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F6D15-F0E0-E49B-CB42-15CF58A8E7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80422" y="382043"/>
            <a:ext cx="2604637" cy="4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6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Table of Conten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4">
            <a:extLst>
              <a:ext uri="{FF2B5EF4-FFF2-40B4-BE49-F238E27FC236}">
                <a16:creationId xmlns:a16="http://schemas.microsoft.com/office/drawing/2014/main" id="{7E10DA1F-4659-BBA4-3AF8-6CEB28FDEF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頁尾版面配置區 3">
            <a:extLst>
              <a:ext uri="{FF2B5EF4-FFF2-40B4-BE49-F238E27FC236}">
                <a16:creationId xmlns:a16="http://schemas.microsoft.com/office/drawing/2014/main" id="{E54A1346-E8A8-E67C-6BDE-94B6720CB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684D5-A84D-B5CB-FD6C-A113F21EDA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78790" y="382042"/>
            <a:ext cx="3406269" cy="6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7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End 2">
    <p:bg>
      <p:bgPr>
        <a:blipFill dpi="0" rotWithShape="1">
          <a:blip r:embed="rId2">
            <a:alphaModFix amt="2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2250890" y="2724200"/>
            <a:ext cx="7691802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595224-3A2A-E374-BA03-A7D3213D75FC}"/>
              </a:ext>
            </a:extLst>
          </p:cNvPr>
          <p:cNvGrpSpPr/>
          <p:nvPr userDrawn="1"/>
        </p:nvGrpSpPr>
        <p:grpSpPr>
          <a:xfrm>
            <a:off x="2380731" y="5053444"/>
            <a:ext cx="3716060" cy="882412"/>
            <a:chOff x="246611" y="317183"/>
            <a:chExt cx="2786682" cy="66180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6247EF-A158-42B7-6565-7658984405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b="24724"/>
            <a:stretch/>
          </p:blipFill>
          <p:spPr>
            <a:xfrm>
              <a:off x="1129075" y="321228"/>
              <a:ext cx="1904218" cy="2779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21EE3F-C0C7-ED1D-EA34-D46A35B716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46611" y="336583"/>
              <a:ext cx="612000" cy="612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17215F-3502-1FDD-356F-1FB6C789DDB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/>
            <a:srcRect l="22400"/>
            <a:stretch/>
          </p:blipFill>
          <p:spPr>
            <a:xfrm>
              <a:off x="1188930" y="627275"/>
              <a:ext cx="1120088" cy="35171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9ABFD7-2C7A-F864-1DE9-EC2CCAAEA4CB}"/>
                </a:ext>
              </a:extLst>
            </p:cNvPr>
            <p:cNvCxnSpPr/>
            <p:nvPr userDrawn="1"/>
          </p:nvCxnSpPr>
          <p:spPr>
            <a:xfrm>
              <a:off x="1007269" y="317183"/>
              <a:ext cx="0" cy="661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082B918-85A6-8259-45E7-A01F75D0584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62625" y="5079311"/>
            <a:ext cx="2512747" cy="8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8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" preserve="1" userDrawn="1">
  <p:cSld name="1_Solo título ">
    <p:bg>
      <p:bgRef idx="1001">
        <a:schemeClr val="bg1"/>
      </p:bgRef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5164428" y="3552924"/>
            <a:ext cx="6230670" cy="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3467" baseline="0">
                <a:solidFill>
                  <a:schemeClr val="dk1"/>
                </a:solidFill>
                <a:latin typeface="Noto Sans Ugaritic" panose="020B0502040504020204" pitchFamily="34" charset="0"/>
                <a:ea typeface="Microsoft JhengHei" panose="020B0604030504040204" pitchFamily="34" charset="-120"/>
                <a:cs typeface="Microsoft JhengHei" panose="020B0604030504040204" pitchFamily="34" charset="-120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3" name="Google Shape;11;p2">
            <a:extLst>
              <a:ext uri="{FF2B5EF4-FFF2-40B4-BE49-F238E27FC236}">
                <a16:creationId xmlns:a16="http://schemas.microsoft.com/office/drawing/2014/main" id="{B93F4307-E06E-5848-A869-EE69F299E0E8}"/>
              </a:ext>
            </a:extLst>
          </p:cNvPr>
          <p:cNvSpPr/>
          <p:nvPr userDrawn="1"/>
        </p:nvSpPr>
        <p:spPr>
          <a:xfrm>
            <a:off x="-2061221" y="-260868"/>
            <a:ext cx="7225649" cy="7627584"/>
          </a:xfrm>
          <a:custGeom>
            <a:avLst/>
            <a:gdLst/>
            <a:ahLst/>
            <a:cxnLst/>
            <a:rect l="l" t="t" r="r" b="b"/>
            <a:pathLst>
              <a:path w="110860" h="110607" extrusionOk="0">
                <a:moveTo>
                  <a:pt x="59393" y="0"/>
                </a:moveTo>
                <a:cubicBezTo>
                  <a:pt x="59359" y="0"/>
                  <a:pt x="59325" y="9"/>
                  <a:pt x="59295" y="27"/>
                </a:cubicBezTo>
                <a:cubicBezTo>
                  <a:pt x="59204" y="82"/>
                  <a:pt x="59176" y="199"/>
                  <a:pt x="59231" y="289"/>
                </a:cubicBezTo>
                <a:cubicBezTo>
                  <a:pt x="61819" y="4559"/>
                  <a:pt x="62413" y="9037"/>
                  <a:pt x="60996" y="13598"/>
                </a:cubicBezTo>
                <a:cubicBezTo>
                  <a:pt x="58277" y="22347"/>
                  <a:pt x="48979" y="29205"/>
                  <a:pt x="41843" y="32421"/>
                </a:cubicBezTo>
                <a:cubicBezTo>
                  <a:pt x="38397" y="33973"/>
                  <a:pt x="34557" y="35245"/>
                  <a:pt x="30491" y="36590"/>
                </a:cubicBezTo>
                <a:cubicBezTo>
                  <a:pt x="18953" y="40412"/>
                  <a:pt x="7021" y="44364"/>
                  <a:pt x="1899" y="55342"/>
                </a:cubicBezTo>
                <a:cubicBezTo>
                  <a:pt x="34" y="59344"/>
                  <a:pt x="1" y="63907"/>
                  <a:pt x="1815" y="67251"/>
                </a:cubicBezTo>
                <a:cubicBezTo>
                  <a:pt x="3245" y="69888"/>
                  <a:pt x="5687" y="71519"/>
                  <a:pt x="8874" y="71969"/>
                </a:cubicBezTo>
                <a:cubicBezTo>
                  <a:pt x="9425" y="72047"/>
                  <a:pt x="9966" y="72084"/>
                  <a:pt x="10498" y="72084"/>
                </a:cubicBezTo>
                <a:cubicBezTo>
                  <a:pt x="16684" y="72084"/>
                  <a:pt x="21556" y="67086"/>
                  <a:pt x="24768" y="63178"/>
                </a:cubicBezTo>
                <a:cubicBezTo>
                  <a:pt x="25334" y="62491"/>
                  <a:pt x="25990" y="61663"/>
                  <a:pt x="26750" y="60705"/>
                </a:cubicBezTo>
                <a:cubicBezTo>
                  <a:pt x="32523" y="53423"/>
                  <a:pt x="43622" y="39422"/>
                  <a:pt x="53095" y="39422"/>
                </a:cubicBezTo>
                <a:cubicBezTo>
                  <a:pt x="54717" y="39422"/>
                  <a:pt x="56292" y="39833"/>
                  <a:pt x="57784" y="40758"/>
                </a:cubicBezTo>
                <a:cubicBezTo>
                  <a:pt x="59619" y="41895"/>
                  <a:pt x="60654" y="43452"/>
                  <a:pt x="60861" y="45381"/>
                </a:cubicBezTo>
                <a:cubicBezTo>
                  <a:pt x="61741" y="53619"/>
                  <a:pt x="47744" y="67135"/>
                  <a:pt x="40226" y="74398"/>
                </a:cubicBezTo>
                <a:cubicBezTo>
                  <a:pt x="38440" y="76122"/>
                  <a:pt x="37029" y="77485"/>
                  <a:pt x="36184" y="78414"/>
                </a:cubicBezTo>
                <a:cubicBezTo>
                  <a:pt x="35657" y="78992"/>
                  <a:pt x="34999" y="79658"/>
                  <a:pt x="34302" y="80364"/>
                </a:cubicBezTo>
                <a:cubicBezTo>
                  <a:pt x="30315" y="84403"/>
                  <a:pt x="24289" y="90508"/>
                  <a:pt x="27084" y="95986"/>
                </a:cubicBezTo>
                <a:cubicBezTo>
                  <a:pt x="28073" y="97923"/>
                  <a:pt x="29585" y="99082"/>
                  <a:pt x="31579" y="99431"/>
                </a:cubicBezTo>
                <a:cubicBezTo>
                  <a:pt x="32011" y="99507"/>
                  <a:pt x="32454" y="99543"/>
                  <a:pt x="32901" y="99543"/>
                </a:cubicBezTo>
                <a:cubicBezTo>
                  <a:pt x="36228" y="99543"/>
                  <a:pt x="39865" y="97575"/>
                  <a:pt x="42065" y="95520"/>
                </a:cubicBezTo>
                <a:cubicBezTo>
                  <a:pt x="43575" y="94109"/>
                  <a:pt x="44912" y="92359"/>
                  <a:pt x="46205" y="90665"/>
                </a:cubicBezTo>
                <a:cubicBezTo>
                  <a:pt x="48904" y="87128"/>
                  <a:pt x="51695" y="83471"/>
                  <a:pt x="56285" y="82556"/>
                </a:cubicBezTo>
                <a:cubicBezTo>
                  <a:pt x="57009" y="82411"/>
                  <a:pt x="57715" y="82343"/>
                  <a:pt x="58402" y="82343"/>
                </a:cubicBezTo>
                <a:cubicBezTo>
                  <a:pt x="63946" y="82343"/>
                  <a:pt x="68312" y="86788"/>
                  <a:pt x="72327" y="91417"/>
                </a:cubicBezTo>
                <a:cubicBezTo>
                  <a:pt x="77978" y="97932"/>
                  <a:pt x="83488" y="102612"/>
                  <a:pt x="89173" y="105727"/>
                </a:cubicBezTo>
                <a:cubicBezTo>
                  <a:pt x="95147" y="109002"/>
                  <a:pt x="101350" y="110607"/>
                  <a:pt x="108063" y="110607"/>
                </a:cubicBezTo>
                <a:cubicBezTo>
                  <a:pt x="108924" y="110607"/>
                  <a:pt x="109796" y="110580"/>
                  <a:pt x="110676" y="110527"/>
                </a:cubicBezTo>
                <a:cubicBezTo>
                  <a:pt x="110781" y="110521"/>
                  <a:pt x="110859" y="110431"/>
                  <a:pt x="110854" y="110326"/>
                </a:cubicBezTo>
                <a:cubicBezTo>
                  <a:pt x="110848" y="110226"/>
                  <a:pt x="110766" y="110148"/>
                  <a:pt x="110663" y="110148"/>
                </a:cubicBezTo>
                <a:cubicBezTo>
                  <a:pt x="110660" y="110148"/>
                  <a:pt x="110656" y="110148"/>
                  <a:pt x="110652" y="110148"/>
                </a:cubicBezTo>
                <a:cubicBezTo>
                  <a:pt x="109757" y="110202"/>
                  <a:pt x="108871" y="110229"/>
                  <a:pt x="107994" y="110229"/>
                </a:cubicBezTo>
                <a:cubicBezTo>
                  <a:pt x="94990" y="110229"/>
                  <a:pt x="83974" y="104264"/>
                  <a:pt x="72614" y="91167"/>
                </a:cubicBezTo>
                <a:cubicBezTo>
                  <a:pt x="68540" y="86470"/>
                  <a:pt x="64105" y="81961"/>
                  <a:pt x="58413" y="81961"/>
                </a:cubicBezTo>
                <a:cubicBezTo>
                  <a:pt x="57699" y="81961"/>
                  <a:pt x="56965" y="82032"/>
                  <a:pt x="56209" y="82182"/>
                </a:cubicBezTo>
                <a:cubicBezTo>
                  <a:pt x="51480" y="83126"/>
                  <a:pt x="48645" y="86840"/>
                  <a:pt x="45901" y="90434"/>
                </a:cubicBezTo>
                <a:cubicBezTo>
                  <a:pt x="44619" y="92114"/>
                  <a:pt x="43292" y="93853"/>
                  <a:pt x="41806" y="95243"/>
                </a:cubicBezTo>
                <a:cubicBezTo>
                  <a:pt x="39593" y="97309"/>
                  <a:pt x="35987" y="99159"/>
                  <a:pt x="32860" y="99159"/>
                </a:cubicBezTo>
                <a:cubicBezTo>
                  <a:pt x="32445" y="99159"/>
                  <a:pt x="32038" y="99126"/>
                  <a:pt x="31644" y="99057"/>
                </a:cubicBezTo>
                <a:cubicBezTo>
                  <a:pt x="29774" y="98728"/>
                  <a:pt x="28354" y="97637"/>
                  <a:pt x="27423" y="95813"/>
                </a:cubicBezTo>
                <a:cubicBezTo>
                  <a:pt x="24752" y="90580"/>
                  <a:pt x="30661" y="84593"/>
                  <a:pt x="34573" y="80631"/>
                </a:cubicBezTo>
                <a:cubicBezTo>
                  <a:pt x="35273" y="79923"/>
                  <a:pt x="35934" y="79254"/>
                  <a:pt x="36465" y="78669"/>
                </a:cubicBezTo>
                <a:cubicBezTo>
                  <a:pt x="37302" y="77750"/>
                  <a:pt x="38708" y="76390"/>
                  <a:pt x="40490" y="74670"/>
                </a:cubicBezTo>
                <a:cubicBezTo>
                  <a:pt x="48055" y="67363"/>
                  <a:pt x="62139" y="53762"/>
                  <a:pt x="61239" y="45341"/>
                </a:cubicBezTo>
                <a:cubicBezTo>
                  <a:pt x="61020" y="43289"/>
                  <a:pt x="59924" y="41638"/>
                  <a:pt x="57984" y="40434"/>
                </a:cubicBezTo>
                <a:cubicBezTo>
                  <a:pt x="56427" y="39469"/>
                  <a:pt x="54788" y="39041"/>
                  <a:pt x="53104" y="39041"/>
                </a:cubicBezTo>
                <a:cubicBezTo>
                  <a:pt x="43436" y="39041"/>
                  <a:pt x="32267" y="53131"/>
                  <a:pt x="26452" y="60468"/>
                </a:cubicBezTo>
                <a:cubicBezTo>
                  <a:pt x="25694" y="61424"/>
                  <a:pt x="25038" y="62252"/>
                  <a:pt x="24475" y="62936"/>
                </a:cubicBezTo>
                <a:cubicBezTo>
                  <a:pt x="21313" y="66782"/>
                  <a:pt x="16529" y="71703"/>
                  <a:pt x="10497" y="71703"/>
                </a:cubicBezTo>
                <a:cubicBezTo>
                  <a:pt x="9983" y="71703"/>
                  <a:pt x="9460" y="71667"/>
                  <a:pt x="8928" y="71592"/>
                </a:cubicBezTo>
                <a:cubicBezTo>
                  <a:pt x="5863" y="71159"/>
                  <a:pt x="3519" y="69596"/>
                  <a:pt x="2148" y="67069"/>
                </a:cubicBezTo>
                <a:cubicBezTo>
                  <a:pt x="417" y="63878"/>
                  <a:pt x="456" y="59338"/>
                  <a:pt x="2244" y="55504"/>
                </a:cubicBezTo>
                <a:cubicBezTo>
                  <a:pt x="7296" y="44673"/>
                  <a:pt x="19148" y="40748"/>
                  <a:pt x="30611" y="36952"/>
                </a:cubicBezTo>
                <a:cubicBezTo>
                  <a:pt x="34686" y="35603"/>
                  <a:pt x="38535" y="34328"/>
                  <a:pt x="41998" y="32768"/>
                </a:cubicBezTo>
                <a:cubicBezTo>
                  <a:pt x="49207" y="29519"/>
                  <a:pt x="58603" y="22581"/>
                  <a:pt x="61359" y="13712"/>
                </a:cubicBezTo>
                <a:cubicBezTo>
                  <a:pt x="62810" y="9041"/>
                  <a:pt x="62204" y="4458"/>
                  <a:pt x="59555" y="92"/>
                </a:cubicBezTo>
                <a:cubicBezTo>
                  <a:pt x="59520" y="33"/>
                  <a:pt x="59457" y="0"/>
                  <a:pt x="59393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B5954703-D221-D39C-ACDA-FA41112DEFBE}"/>
              </a:ext>
            </a:extLst>
          </p:cNvPr>
          <p:cNvSpPr/>
          <p:nvPr userDrawn="1"/>
        </p:nvSpPr>
        <p:spPr>
          <a:xfrm rot="19800078">
            <a:off x="10325384" y="-995849"/>
            <a:ext cx="2748892" cy="3259708"/>
          </a:xfrm>
          <a:custGeom>
            <a:avLst/>
            <a:gdLst/>
            <a:ahLst/>
            <a:cxnLst/>
            <a:rect l="l" t="t" r="r" b="b"/>
            <a:pathLst>
              <a:path w="44874" h="52375" extrusionOk="0">
                <a:moveTo>
                  <a:pt x="15220" y="0"/>
                </a:moveTo>
                <a:cubicBezTo>
                  <a:pt x="15185" y="0"/>
                  <a:pt x="15150" y="10"/>
                  <a:pt x="15118" y="31"/>
                </a:cubicBezTo>
                <a:cubicBezTo>
                  <a:pt x="8137" y="4508"/>
                  <a:pt x="3846" y="10826"/>
                  <a:pt x="2710" y="18300"/>
                </a:cubicBezTo>
                <a:cubicBezTo>
                  <a:pt x="1700" y="24942"/>
                  <a:pt x="3255" y="32031"/>
                  <a:pt x="7084" y="38263"/>
                </a:cubicBezTo>
                <a:cubicBezTo>
                  <a:pt x="11920" y="46131"/>
                  <a:pt x="20480" y="52374"/>
                  <a:pt x="30565" y="52374"/>
                </a:cubicBezTo>
                <a:cubicBezTo>
                  <a:pt x="35057" y="52374"/>
                  <a:pt x="39850" y="51136"/>
                  <a:pt x="44752" y="48252"/>
                </a:cubicBezTo>
                <a:cubicBezTo>
                  <a:pt x="44842" y="48199"/>
                  <a:pt x="44873" y="48082"/>
                  <a:pt x="44820" y="47992"/>
                </a:cubicBezTo>
                <a:cubicBezTo>
                  <a:pt x="44785" y="47932"/>
                  <a:pt x="44721" y="47899"/>
                  <a:pt x="44656" y="47899"/>
                </a:cubicBezTo>
                <a:cubicBezTo>
                  <a:pt x="44623" y="47899"/>
                  <a:pt x="44590" y="47907"/>
                  <a:pt x="44559" y="47925"/>
                </a:cubicBezTo>
                <a:cubicBezTo>
                  <a:pt x="39727" y="50768"/>
                  <a:pt x="35002" y="51988"/>
                  <a:pt x="30574" y="51988"/>
                </a:cubicBezTo>
                <a:cubicBezTo>
                  <a:pt x="20625" y="51988"/>
                  <a:pt x="12180" y="45827"/>
                  <a:pt x="7408" y="38063"/>
                </a:cubicBezTo>
                <a:cubicBezTo>
                  <a:pt x="480" y="26789"/>
                  <a:pt x="1" y="10179"/>
                  <a:pt x="15323" y="350"/>
                </a:cubicBezTo>
                <a:cubicBezTo>
                  <a:pt x="15411" y="294"/>
                  <a:pt x="15437" y="176"/>
                  <a:pt x="15380" y="88"/>
                </a:cubicBezTo>
                <a:cubicBezTo>
                  <a:pt x="15344" y="31"/>
                  <a:pt x="15283" y="0"/>
                  <a:pt x="15220" y="0"/>
                </a:cubicBezTo>
                <a:close/>
              </a:path>
            </a:pathLst>
          </a:custGeom>
          <a:solidFill>
            <a:srgbClr val="1C4A7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</p:spTree>
    <p:extLst>
      <p:ext uri="{BB962C8B-B14F-4D97-AF65-F5344CB8AC3E}">
        <p14:creationId xmlns:p14="http://schemas.microsoft.com/office/powerpoint/2010/main" val="1792518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D5F11A4-2330-3409-9CA9-B3F8DB40A5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ABF966-14B7-C3BB-11DB-480ACDAA02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t>‹#›</a:t>
            </a:fld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410EBB1-C30D-5367-C0F4-D590A656A375}"/>
              </a:ext>
            </a:extLst>
          </p:cNvPr>
          <p:cNvSpPr txBox="1">
            <a:spLocks/>
          </p:cNvSpPr>
          <p:nvPr userDrawn="1"/>
        </p:nvSpPr>
        <p:spPr bwMode="black">
          <a:xfrm>
            <a:off x="0" y="2060848"/>
            <a:ext cx="12193588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defTabSz="914377">
              <a:buClrTx/>
              <a:defRPr/>
            </a:pPr>
            <a:r>
              <a:rPr lang="en-US" altLang="zh-TW" sz="6000" dirty="0">
                <a:solidFill>
                  <a:srgbClr val="FF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Thank you for your attention!</a:t>
            </a:r>
            <a:endParaRPr lang="zh-TW" altLang="en-US" sz="6000" dirty="0">
              <a:solidFill>
                <a:srgbClr val="FF0000"/>
              </a:solidFill>
              <a:latin typeface="Arial"/>
              <a:ea typeface="標楷體"/>
            </a:endParaRPr>
          </a:p>
        </p:txBody>
      </p:sp>
    </p:spTree>
    <p:extLst>
      <p:ext uri="{BB962C8B-B14F-4D97-AF65-F5344CB8AC3E}">
        <p14:creationId xmlns:p14="http://schemas.microsoft.com/office/powerpoint/2010/main" val="1013037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91" y="719333"/>
            <a:ext cx="10291340" cy="15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Montserrat ExtraLight"/>
              <a:buNone/>
              <a:defRPr sz="2700">
                <a:solidFill>
                  <a:schemeClr val="hlink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Alata"/>
              <a:buNone/>
              <a:defRPr sz="3000">
                <a:solidFill>
                  <a:schemeClr val="hlink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91" y="1536633"/>
            <a:ext cx="10291340" cy="46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00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dirty="0"/>
              <a:t>a</a:t>
            </a:r>
          </a:p>
          <a:p>
            <a:endParaRPr dirty="0"/>
          </a:p>
        </p:txBody>
      </p:sp>
      <p:sp>
        <p:nvSpPr>
          <p:cNvPr id="12" name="頁尾版面配置區 3">
            <a:extLst>
              <a:ext uri="{FF2B5EF4-FFF2-40B4-BE49-F238E27FC236}">
                <a16:creationId xmlns:a16="http://schemas.microsoft.com/office/drawing/2014/main" id="{B0C81CFA-2386-4F4A-9BD9-AA1714A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29935" y="6417647"/>
            <a:ext cx="6890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r>
              <a:rPr lang="en-US" altLang="zh-TW"/>
              <a:t>/ 16</a:t>
            </a:r>
            <a:endParaRPr lang="zh-TW" altLang="en-US" dirty="0"/>
          </a:p>
        </p:txBody>
      </p:sp>
      <p:sp>
        <p:nvSpPr>
          <p:cNvPr id="13" name="投影片編號版面配置區 4">
            <a:extLst>
              <a:ext uri="{FF2B5EF4-FFF2-40B4-BE49-F238E27FC236}">
                <a16:creationId xmlns:a16="http://schemas.microsoft.com/office/drawing/2014/main" id="{F6B40D08-51B1-48E1-8F9C-6E1C7C345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15705" y="6415833"/>
            <a:ext cx="52206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aseline="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Microsoft JhengHei" panose="020B0604030504040204" pitchFamily="34" charset="-120"/>
              </a:defRPr>
            </a:lvl1pPr>
          </a:lstStyle>
          <a:p>
            <a:fld id="{1F674714-7FD3-4033-9E7D-CA1C4A5F9A4F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690" r:id="rId2"/>
    <p:sldLayoutId id="2147483653" r:id="rId3"/>
    <p:sldLayoutId id="2147483688" r:id="rId4"/>
    <p:sldLayoutId id="2147483681" r:id="rId5"/>
    <p:sldLayoutId id="2147483683" r:id="rId6"/>
    <p:sldLayoutId id="2147483679" r:id="rId7"/>
    <p:sldLayoutId id="2147483689" r:id="rId8"/>
    <p:sldLayoutId id="2147483655" r:id="rId9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52396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1867" b="0" i="0" u="none" strike="noStrike" cap="none" baseline="0">
          <a:solidFill>
            <a:srgbClr val="000000"/>
          </a:solidFill>
          <a:latin typeface="Times New Roman" panose="02020603050405020304" pitchFamily="18" charset="0"/>
          <a:ea typeface="Microsoft JhengHei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72BCD6-6FD5-C2D0-FC5F-A063725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309" y="366185"/>
            <a:ext cx="10516970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739249-2A4E-658E-4F7D-03FAC8AF5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309" y="1826684"/>
            <a:ext cx="10516970" cy="4349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2517B-53FC-89DB-795B-46464F89F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309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0CB34-9C34-FE50-5CD6-1240D851C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722" y="6356351"/>
            <a:ext cx="2743557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52FE5-8319-2049-BCFC-8AC7C1DDEDE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7179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6" r:id="rId2"/>
  </p:sldLayoutIdLst>
  <p:hf hd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gg.gg/mvclab-tutorial-2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cloudflare.com/cloudflare-one/connections/connect-networks/use-cases/ssh/#connect-to-ssh-server-with-cloudflared-access" TargetMode="External"/><Relationship Id="rId2" Type="http://schemas.openxmlformats.org/officeDocument/2006/relationships/hyperlink" Target="https://ssh.frakw.com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mailto:git@gitlab.com:frakw/git_practice.git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lab.com/frakw/git_practice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ownload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reddit.com/r/Python/comments/w564g0/can_anyone_explain_the_differences_of_conda_vs_pip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41094058/article/details/116207333" TargetMode="External"/><Relationship Id="rId2" Type="http://schemas.openxmlformats.org/officeDocument/2006/relationships/hyperlink" Target="https://www.zhihu.com/question/506867139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ebp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sparkdev/p/9573248.html" TargetMode="External"/><Relationship Id="rId2" Type="http://schemas.openxmlformats.org/officeDocument/2006/relationships/hyperlink" Target="https://docs.docker.com/reference/dockerfile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docs.docker.com/reference/cli/docker/container/run/#restart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oserize.com/" TargetMode="External"/><Relationship Id="rId2" Type="http://schemas.openxmlformats.org/officeDocument/2006/relationships/hyperlink" Target="https://zh.wikipedia.org/zh-tw/CI/C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://localhost:61208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.ngc.nvidia.com/orgs/nvidia/containers/pytorch" TargetMode="Externa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eddit.com/r/Python/comments/w564g0/can_anyone_explain_the_differences_of_conda_vs_pip" TargetMode="External"/><Relationship Id="rId13" Type="http://schemas.openxmlformats.org/officeDocument/2006/relationships/hyperlink" Target="https://docs.docker.com/get-started/overview/" TargetMode="External"/><Relationship Id="rId3" Type="http://schemas.openxmlformats.org/officeDocument/2006/relationships/hyperlink" Target="https://mobaxterm.mobatek.net/" TargetMode="External"/><Relationship Id="rId7" Type="http://schemas.openxmlformats.org/officeDocument/2006/relationships/hyperlink" Target="https://docs.conda.io/projects/conda/en/latest/user-guide/install/linux.html" TargetMode="External"/><Relationship Id="rId12" Type="http://schemas.openxmlformats.org/officeDocument/2006/relationships/hyperlink" Target="https://docs.docker.com/engine/install/debian/" TargetMode="External"/><Relationship Id="rId2" Type="http://schemas.openxmlformats.org/officeDocument/2006/relationships/hyperlink" Target="https://www.hostinger.co.uk/tutorials/ssh-tutorial-how-does-ssh-work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3c.hexschool.com/git/cfdbd310" TargetMode="External"/><Relationship Id="rId11" Type="http://schemas.openxmlformats.org/officeDocument/2006/relationships/hyperlink" Target="https://www.bitovi.com/academy/learn-docker/what-is-docker.html" TargetMode="External"/><Relationship Id="rId5" Type="http://schemas.openxmlformats.org/officeDocument/2006/relationships/hyperlink" Target="https://www.atlassian.com/git/tutorials/comparing-workflows/gitflow-workflow" TargetMode="External"/><Relationship Id="rId15" Type="http://schemas.openxmlformats.org/officeDocument/2006/relationships/hyperlink" Target="https://k21academy.com/docker-kubernetes/docker-and-kubernetes/" TargetMode="External"/><Relationship Id="rId10" Type="http://schemas.openxmlformats.org/officeDocument/2006/relationships/hyperlink" Target="https://blog.csdn.net/qq_41094058/article/details/116207333" TargetMode="External"/><Relationship Id="rId4" Type="http://schemas.openxmlformats.org/officeDocument/2006/relationships/hyperlink" Target="https://developers.cloudflare.com/cloudflare-one/connections/connect-networks/use-cases/ssh/#connect-to-ssh-server-with-cloudflared-access" TargetMode="External"/><Relationship Id="rId9" Type="http://schemas.openxmlformats.org/officeDocument/2006/relationships/hyperlink" Target="https://www.zhihu.com/question/506867139" TargetMode="External"/><Relationship Id="rId14" Type="http://schemas.openxmlformats.org/officeDocument/2006/relationships/hyperlink" Target="https://github.com/twtrubiks/docker-tutorial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compose/" TargetMode="External"/><Relationship Id="rId3" Type="http://schemas.openxmlformats.org/officeDocument/2006/relationships/hyperlink" Target="https://www.guguweb.com/2019/02/07/how-to-move-docker-data-directory-to-another-location-on-ubuntu/" TargetMode="External"/><Relationship Id="rId7" Type="http://schemas.openxmlformats.org/officeDocument/2006/relationships/hyperlink" Target="https://zh.wikipedia.org/zh-tw/CI/CD" TargetMode="External"/><Relationship Id="rId2" Type="http://schemas.openxmlformats.org/officeDocument/2006/relationships/hyperlink" Target="https://medium.com/@mrdevsecops/docker-container-cdb32c4a4947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docker.com/reference/cli/docker/container/run/" TargetMode="External"/><Relationship Id="rId11" Type="http://schemas.openxmlformats.org/officeDocument/2006/relationships/hyperlink" Target="https://www.youtube.com/watch?app=desktop&amp;v=uK5PdSQIB64" TargetMode="External"/><Relationship Id="rId5" Type="http://schemas.openxmlformats.org/officeDocument/2006/relationships/hyperlink" Target="https://www.cnblogs.com/sparkdev/p/9573248.html" TargetMode="External"/><Relationship Id="rId10" Type="http://schemas.openxmlformats.org/officeDocument/2006/relationships/hyperlink" Target="https://hub.docker.com/r/danjellz/http-server" TargetMode="External"/><Relationship Id="rId4" Type="http://schemas.openxmlformats.org/officeDocument/2006/relationships/hyperlink" Target="https://docs.docker.com/reference/dockerfile/" TargetMode="External"/><Relationship Id="rId9" Type="http://schemas.openxmlformats.org/officeDocument/2006/relationships/hyperlink" Target="https://www.composerize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mailto:test@guest.frakw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0A9E4-2E46-FCD2-4BA4-C048F93C6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24" y="2377073"/>
            <a:ext cx="10291340" cy="1519238"/>
          </a:xfrm>
        </p:spPr>
        <p:txBody>
          <a:bodyPr/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2</a:t>
            </a:r>
            <a:b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 you need to learn</a:t>
            </a:r>
            <a:endParaRPr lang="en-TW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9799-CFC7-C996-248E-42C27A623B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048001" y="4389290"/>
            <a:ext cx="6722070" cy="1071943"/>
          </a:xfrm>
        </p:spPr>
        <p:txBody>
          <a:bodyPr/>
          <a:lstStyle/>
          <a:p>
            <a:pPr algn="l"/>
            <a:r>
              <a:rPr lang="en-US" dirty="0"/>
              <a:t>Author	</a:t>
            </a:r>
            <a:r>
              <a:rPr lang="en-TW" dirty="0"/>
              <a:t>：</a:t>
            </a:r>
            <a:r>
              <a:rPr lang="en-US" dirty="0"/>
              <a:t>Sheng-Hao Liao (frakw)</a:t>
            </a:r>
            <a:endParaRPr lang="en-TW" dirty="0"/>
          </a:p>
          <a:p>
            <a:pPr algn="l"/>
            <a:r>
              <a:rPr lang="en-US" altLang="zh-TW" dirty="0"/>
              <a:t>Date	</a:t>
            </a:r>
            <a:r>
              <a:rPr lang="zh-TW" altLang="en-US" dirty="0"/>
              <a:t>：</a:t>
            </a:r>
            <a:r>
              <a:rPr lang="en-US" altLang="zh-TW" dirty="0"/>
              <a:t>2024-05-01</a:t>
            </a:r>
          </a:p>
          <a:p>
            <a:pPr algn="l"/>
            <a:r>
              <a:rPr lang="en-US" dirty="0"/>
              <a:t>Email</a:t>
            </a:r>
            <a:r>
              <a:rPr lang="en-US" altLang="zh-TW" dirty="0"/>
              <a:t>	</a:t>
            </a:r>
            <a:r>
              <a:rPr lang="zh-TW" altLang="en-US" dirty="0"/>
              <a:t>：</a:t>
            </a:r>
            <a:r>
              <a:rPr lang="en-US" altLang="zh-TW" dirty="0"/>
              <a:t>frakwu@gmail.com</a:t>
            </a:r>
            <a:endParaRPr lang="en-TW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9DBCD5-128C-01B4-0E5A-8B6F97998AAA}"/>
              </a:ext>
            </a:extLst>
          </p:cNvPr>
          <p:cNvSpPr txBox="1"/>
          <p:nvPr/>
        </p:nvSpPr>
        <p:spPr>
          <a:xfrm>
            <a:off x="8472881" y="632209"/>
            <a:ext cx="3211135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Download files from here</a:t>
            </a:r>
          </a:p>
          <a:p>
            <a:r>
              <a:rPr lang="en-US" altLang="zh-TW" dirty="0">
                <a:hlinkClick r:id="rId2"/>
              </a:rPr>
              <a:t>http://gg.gg/mvclab-tutorial-2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366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4799-5091-4AED-C7DE-1BB14C097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Monitor the server resources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9540A-3D76-2B11-62C7-6630065DBD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watch </a:t>
            </a:r>
            <a:r>
              <a:rPr lang="en-US" altLang="zh-TW" dirty="0" err="1"/>
              <a:t>nvidia-smi</a:t>
            </a:r>
            <a:endParaRPr lang="en-US" altLang="zh-TW" dirty="0"/>
          </a:p>
          <a:p>
            <a:r>
              <a:rPr lang="en-US" altLang="zh-TW" dirty="0" err="1"/>
              <a:t>htop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F8A17F-88C7-7CEE-D236-0603E6EC6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7D0F1-7F11-9560-92EE-5FA8F11A6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1945D-DB8B-04B8-00D4-2F2B2755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59" y="2510269"/>
            <a:ext cx="4630236" cy="28995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BBC-2164-59AD-0E9A-BF0AAD2C8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089" y="2510269"/>
            <a:ext cx="6999640" cy="351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0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9C90-2E74-2EFD-184E-9B945BAA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r>
              <a:rPr lang="en-US" altLang="zh-TW" dirty="0"/>
              <a:t> </a:t>
            </a:r>
            <a:r>
              <a:rPr lang="en-US" altLang="zh-TW"/>
              <a:t>SSH extension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A9D25-CD7E-B8D2-2FCE-7463C284B2C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172.24.0.3 come from </a:t>
            </a:r>
            <a:r>
              <a:rPr lang="en-US" altLang="zh-TW" dirty="0" err="1"/>
              <a:t>vpn</a:t>
            </a:r>
            <a:endParaRPr lang="en-US" altLang="zh-TW" dirty="0"/>
          </a:p>
          <a:p>
            <a:pPr marL="114300" indent="0">
              <a:buNone/>
            </a:pPr>
            <a:r>
              <a:rPr lang="en-US" altLang="zh-TW" dirty="0"/>
              <a:t>  (LAN IP range)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34CD52-EAB1-7B03-D014-CB5FDDA85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BB67B-492A-7F83-9523-F6F9D31F68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BB35-8662-C7A2-FBB2-DE1000953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934" y="1098957"/>
            <a:ext cx="6504097" cy="5111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F073F-C61C-0DE7-8D98-C769EF78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7" y="1998071"/>
            <a:ext cx="5142065" cy="33136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E8CFB81-B4E1-6E67-7415-A744E5C049AD}"/>
              </a:ext>
            </a:extLst>
          </p:cNvPr>
          <p:cNvSpPr/>
          <p:nvPr/>
        </p:nvSpPr>
        <p:spPr>
          <a:xfrm>
            <a:off x="5404702" y="1098957"/>
            <a:ext cx="1384183" cy="3891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3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7478E-2ADA-33DC-2B05-E79708168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Browser-rendered terminal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8EAE3-D3F4-272B-2E19-C8B37C1BEE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83355"/>
            <a:ext cx="11662072" cy="5385221"/>
          </a:xfrm>
        </p:spPr>
        <p:txBody>
          <a:bodyPr/>
          <a:lstStyle/>
          <a:p>
            <a:r>
              <a:rPr lang="en-US" altLang="zh-TW" dirty="0">
                <a:hlinkClick r:id="rId2"/>
              </a:rPr>
              <a:t>https://ssh.frakw.com/</a:t>
            </a:r>
            <a:endParaRPr lang="en-US" altLang="zh-TW" dirty="0"/>
          </a:p>
          <a:p>
            <a:r>
              <a:rPr lang="en-US" altLang="zh-TW" dirty="0"/>
              <a:t>User : test</a:t>
            </a:r>
          </a:p>
          <a:p>
            <a:r>
              <a:rPr lang="en-US" altLang="zh-TW" dirty="0"/>
              <a:t>Pass : </a:t>
            </a:r>
            <a:r>
              <a:rPr lang="en-US" altLang="zh-TW" dirty="0" err="1"/>
              <a:t>mvclab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Tutorial : </a:t>
            </a:r>
            <a:r>
              <a:rPr lang="en-US" altLang="zh-TW" dirty="0">
                <a:hlinkClick r:id="rId3"/>
              </a:rPr>
              <a:t>Cloudflare tunnel SSH</a:t>
            </a:r>
            <a:endParaRPr lang="en-US" altLang="zh-TW" dirty="0"/>
          </a:p>
          <a:p>
            <a:r>
              <a:rPr lang="en-US" altLang="zh-TW" dirty="0"/>
              <a:t>You must own a domain name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A306E-C3DD-7EED-03CE-840335F7A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37D2D-1A8E-F6F0-EC96-F2AFE3228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30AD61-C819-4493-5018-091493793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822" y="1563891"/>
            <a:ext cx="6563641" cy="4458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F2FCD3-CAC9-0C3E-D460-B14CF193B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25" y="3545620"/>
            <a:ext cx="3917889" cy="247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4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D679E-5FC5-C1F7-487E-686FEB10B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4154C-C017-42C1-47CF-4F946E99A7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Version control</a:t>
            </a:r>
          </a:p>
          <a:p>
            <a:r>
              <a:rPr lang="en-US" altLang="zh-TW" dirty="0"/>
              <a:t>Multi-person collaboration</a:t>
            </a:r>
          </a:p>
          <a:p>
            <a:r>
              <a:rPr lang="en-US" altLang="zh-TW" dirty="0"/>
              <a:t>Sync your progress to different location</a:t>
            </a:r>
          </a:p>
          <a:p>
            <a:endParaRPr lang="en-US" altLang="zh-TW" dirty="0"/>
          </a:p>
          <a:p>
            <a:r>
              <a:rPr lang="en-US" altLang="zh-TW" dirty="0"/>
              <a:t>Install Git</a:t>
            </a:r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apt install git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D8F9C-0D56-B2A1-AEFF-453D60957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DD072-1C43-B019-01B2-78485DCC8F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4" name="Picture 2" descr="深入Git：index 檔案| Titangene Blog">
            <a:extLst>
              <a:ext uri="{FF2B5EF4-FFF2-40B4-BE49-F238E27FC236}">
                <a16:creationId xmlns:a16="http://schemas.microsoft.com/office/drawing/2014/main" id="{7C892151-2D70-48F5-8E90-33B68E733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867" y="544715"/>
            <a:ext cx="4352789" cy="228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1443091-156F-47FB-F9D7-D2EF211FB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794" y="3214960"/>
            <a:ext cx="5447605" cy="309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202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8D6D6-DAB6-0EBD-BEFC-37BACE24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A71BA-0E02-AC24-C15B-89D270661E3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cd </a:t>
            </a:r>
            <a:r>
              <a:rPr lang="en-US" altLang="zh-TW" dirty="0" err="1"/>
              <a:t>git_practice</a:t>
            </a:r>
            <a:endParaRPr lang="en-US" altLang="zh-TW" dirty="0"/>
          </a:p>
          <a:p>
            <a:r>
              <a:rPr lang="en-US" altLang="zh-TW" dirty="0"/>
              <a:t>git </a:t>
            </a:r>
            <a:r>
              <a:rPr lang="en-US" altLang="zh-TW" dirty="0" err="1"/>
              <a:t>init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Add fruit.txt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add . (add all change to current commit)</a:t>
            </a:r>
          </a:p>
          <a:p>
            <a:endParaRPr lang="en-US" altLang="zh-TW" dirty="0"/>
          </a:p>
          <a:p>
            <a:r>
              <a:rPr lang="en-US" altLang="zh-TW" dirty="0"/>
              <a:t>git status 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CFCB6-7486-C046-E458-86568DFDD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8B250-E8BB-D79D-6CCC-8CF8E144EB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96728D-F157-27E3-B6C6-868AE7E2F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383" y="1800520"/>
            <a:ext cx="4239217" cy="609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148C75-C3D2-37BD-28D4-C3D1E5FB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383" y="2719941"/>
            <a:ext cx="1939725" cy="14181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ADD83-07A2-73ED-BFA7-C04F3C3A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581" y="5046235"/>
            <a:ext cx="6677957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9172-A3F5-6C91-D463-55EB498F7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EDDFD-E166-1E99-87A6-A788C4EB4AD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git commit –m "I add fruit.txt XDDDD" </a:t>
            </a:r>
          </a:p>
          <a:p>
            <a:endParaRPr lang="en-US" altLang="zh-TW" dirty="0"/>
          </a:p>
          <a:p>
            <a:r>
              <a:rPr lang="en-US" altLang="zh-TW" dirty="0"/>
              <a:t>git status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Create repo in </a:t>
            </a:r>
            <a:r>
              <a:rPr lang="en-US" altLang="zh-TW" dirty="0" err="1"/>
              <a:t>gitlab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remote add origin </a:t>
            </a:r>
            <a:r>
              <a:rPr lang="en-US" altLang="zh-TW" dirty="0" err="1"/>
              <a:t>git@gitlab.com:frakw</a:t>
            </a:r>
            <a:r>
              <a:rPr lang="en-US" altLang="zh-TW" dirty="0"/>
              <a:t>/</a:t>
            </a:r>
            <a:r>
              <a:rPr lang="en-US" altLang="zh-TW" dirty="0" err="1"/>
              <a:t>git_practice.git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05F9E-9F01-0D20-4D25-762BBF2DE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59418-C4B0-C105-7E2D-CC2C02066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778A0F-9556-73AA-0E44-F13D750C0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160" y="1863321"/>
            <a:ext cx="6649378" cy="581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C48C4-4B6D-3A78-9435-D6EA3364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160" y="2666079"/>
            <a:ext cx="5369315" cy="25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9F64-9B5D-45A4-73E8-1472B398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F89F4-19BA-4121-F4A2-B39ED21190C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Modify ssh config (/home/username/.ssh/config)</a:t>
            </a:r>
          </a:p>
          <a:p>
            <a:pPr marL="114300" indent="0">
              <a:buNone/>
            </a:pPr>
            <a:r>
              <a:rPr lang="en-US" altLang="zh-TW" dirty="0"/>
              <a:t>Add following :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push -u origin master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Check result in </a:t>
            </a:r>
            <a:r>
              <a:rPr lang="en-US" altLang="zh-TW" dirty="0" err="1"/>
              <a:t>gitlab</a:t>
            </a:r>
            <a:r>
              <a:rPr lang="en-US" altLang="zh-TW" dirty="0"/>
              <a:t> website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17B-378E-7DC1-6CF2-09B8C891D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B1DAA0-890E-E77B-3EA8-506804622D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6B966B-032B-78CF-13B8-802E9E83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158" y="3112808"/>
            <a:ext cx="6669547" cy="12170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05E4-CC31-531A-5A58-89B8F2FFF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6" y="4579670"/>
            <a:ext cx="5356558" cy="18342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8FEA78-B0B6-4EB8-377A-CCC71F0D6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07" y="1593541"/>
            <a:ext cx="6315956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64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7349A-2417-2656-B0D0-F00988FFD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Basic (4)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BD8D9-7577-0298-1353-9A51B4C18C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On another computer:</a:t>
            </a:r>
          </a:p>
          <a:p>
            <a:r>
              <a:rPr lang="en-US" altLang="zh-TW" dirty="0"/>
              <a:t>git clone </a:t>
            </a:r>
            <a:r>
              <a:rPr lang="en-US" altLang="zh-TW" dirty="0" err="1">
                <a:hlinkClick r:id="rId2"/>
              </a:rPr>
              <a:t>git@gitlab.com:frakw</a:t>
            </a:r>
            <a:r>
              <a:rPr lang="en-US" altLang="zh-TW" dirty="0">
                <a:hlinkClick r:id="rId2"/>
              </a:rPr>
              <a:t>/</a:t>
            </a:r>
            <a:r>
              <a:rPr lang="en-US" altLang="zh-TW" dirty="0" err="1">
                <a:hlinkClick r:id="rId2"/>
              </a:rPr>
              <a:t>git_practice.git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git pull -&gt; get new commit from remote</a:t>
            </a:r>
          </a:p>
          <a:p>
            <a:endParaRPr lang="en-US" altLang="zh-TW" dirty="0"/>
          </a:p>
          <a:p>
            <a:r>
              <a:rPr lang="en-US" altLang="zh-TW" dirty="0"/>
              <a:t>git branch food -&gt; create a branch called food from current commit (not including uncommit changes) </a:t>
            </a:r>
          </a:p>
          <a:p>
            <a:endParaRPr lang="en-US" altLang="zh-TW" dirty="0"/>
          </a:p>
          <a:p>
            <a:r>
              <a:rPr lang="en-US" altLang="zh-TW" dirty="0"/>
              <a:t>git checkout food -&gt; switch to food branch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071A-CF83-C925-3817-4C5200E7A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AD61-2B60-D13C-543E-5972A3F89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EAAC7-953A-18CA-0746-F3C86611E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543" y="2023216"/>
            <a:ext cx="6639852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05F2-E77D-90BD-87C4-E96E08025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Resolve conflict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979FE-AB3B-BDC0-DD40-9839E611E8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5345330" cy="5385221"/>
          </a:xfrm>
        </p:spPr>
        <p:txBody>
          <a:bodyPr/>
          <a:lstStyle/>
          <a:p>
            <a:r>
              <a:rPr lang="en-US" altLang="zh-TW" dirty="0"/>
              <a:t>When multiple commits edit the same line in file</a:t>
            </a:r>
          </a:p>
          <a:p>
            <a:r>
              <a:rPr lang="en-US" altLang="zh-TW" dirty="0"/>
              <a:t>Use </a:t>
            </a:r>
            <a:r>
              <a:rPr lang="en-US" altLang="zh-TW" dirty="0" err="1"/>
              <a:t>VSCode</a:t>
            </a:r>
            <a:r>
              <a:rPr lang="en-US" altLang="zh-TW" dirty="0"/>
              <a:t> to select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CF3F9-4356-DC78-20C5-C1954C51F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BB2B86-1EDC-44E4-03B8-3D78E4BD3B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7B9686-B95E-4C54-E7F6-5F59511916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158"/>
          <a:stretch/>
        </p:blipFill>
        <p:spPr>
          <a:xfrm>
            <a:off x="9686853" y="3079240"/>
            <a:ext cx="2057687" cy="11860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4EAD52-A4D5-42CD-556C-AFA23B7FE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459"/>
          <a:stretch/>
        </p:blipFill>
        <p:spPr>
          <a:xfrm>
            <a:off x="6391058" y="3045233"/>
            <a:ext cx="2062717" cy="11444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F4C689-804F-4404-C0DF-C47E5C2E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555" y="830625"/>
            <a:ext cx="1939725" cy="14181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E14C51-3776-ACCD-A4C1-F6A9A82473F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422418" y="2248743"/>
            <a:ext cx="0" cy="72096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937F91-0DC1-1E52-8B33-907A533D6A10}"/>
              </a:ext>
            </a:extLst>
          </p:cNvPr>
          <p:cNvSpPr txBox="1"/>
          <p:nvPr/>
        </p:nvSpPr>
        <p:spPr>
          <a:xfrm>
            <a:off x="5481995" y="2437372"/>
            <a:ext cx="181812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Commit &amp; push</a:t>
            </a:r>
            <a:endParaRPr lang="zh-TW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9C0BC0-9AB3-491E-D871-4A2A3B1F6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6853" y="830625"/>
            <a:ext cx="1939725" cy="1418118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41A1AB-444E-BBD8-2CD9-0770360C777E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10656716" y="2248743"/>
            <a:ext cx="0" cy="796490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0BE0CC7-74FB-159E-FC58-3148FB309692}"/>
              </a:ext>
            </a:extLst>
          </p:cNvPr>
          <p:cNvSpPr txBox="1"/>
          <p:nvPr/>
        </p:nvSpPr>
        <p:spPr>
          <a:xfrm>
            <a:off x="8460982" y="2378256"/>
            <a:ext cx="2084158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Commit but not pushed</a:t>
            </a:r>
            <a:endParaRPr lang="zh-TW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7F6AF6-2BD9-23AC-4B25-37804F756718}"/>
              </a:ext>
            </a:extLst>
          </p:cNvPr>
          <p:cNvSpPr txBox="1"/>
          <p:nvPr/>
        </p:nvSpPr>
        <p:spPr>
          <a:xfrm>
            <a:off x="6569793" y="262340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A</a:t>
            </a:r>
            <a:endParaRPr lang="zh-TW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881090-F6D0-C9BF-FDEE-A13E49D026D4}"/>
              </a:ext>
            </a:extLst>
          </p:cNvPr>
          <p:cNvSpPr txBox="1"/>
          <p:nvPr/>
        </p:nvSpPr>
        <p:spPr>
          <a:xfrm>
            <a:off x="9704210" y="262948"/>
            <a:ext cx="146065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Computer B</a:t>
            </a:r>
            <a:endParaRPr lang="zh-TW" alt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8B6651-A808-0956-AE6F-6929190771BA}"/>
              </a:ext>
            </a:extLst>
          </p:cNvPr>
          <p:cNvCxnSpPr>
            <a:cxnSpLocks/>
          </p:cNvCxnSpPr>
          <p:nvPr/>
        </p:nvCxnSpPr>
        <p:spPr>
          <a:xfrm>
            <a:off x="10656716" y="4265243"/>
            <a:ext cx="0" cy="691035"/>
          </a:xfrm>
          <a:prstGeom prst="straightConnector1">
            <a:avLst/>
          </a:prstGeom>
          <a:ln w="38100">
            <a:solidFill>
              <a:srgbClr val="2A2A2A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3F5E4C2-4F35-A3B6-544E-8945BAD701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757"/>
          <a:stretch/>
        </p:blipFill>
        <p:spPr>
          <a:xfrm>
            <a:off x="9752140" y="5049895"/>
            <a:ext cx="1992391" cy="161420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E599AD6-0AAC-6EBD-AEB6-E2587E9D3966}"/>
              </a:ext>
            </a:extLst>
          </p:cNvPr>
          <p:cNvSpPr txBox="1"/>
          <p:nvPr/>
        </p:nvSpPr>
        <p:spPr>
          <a:xfrm>
            <a:off x="9531081" y="4390154"/>
            <a:ext cx="93968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git pull </a:t>
            </a:r>
            <a:endParaRPr lang="zh-TW" alt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69E9648-5E78-D1DF-473B-0BDBFD2F7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18" y="2390097"/>
            <a:ext cx="4703926" cy="17559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D6088D2-799F-14B5-F870-EB9F60E33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53" y="4265243"/>
            <a:ext cx="3013346" cy="226793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3E55EAF-9E0F-39A8-3DB9-BBA98984BD77}"/>
              </a:ext>
            </a:extLst>
          </p:cNvPr>
          <p:cNvSpPr/>
          <p:nvPr/>
        </p:nvSpPr>
        <p:spPr>
          <a:xfrm>
            <a:off x="602005" y="2793479"/>
            <a:ext cx="4084387" cy="1762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04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45E9-CB1E-9FBD-498F-7F795DF9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5649-5ADE-6E35-9586-B8707EE8690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Fork repo to your own account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Commit and push changes to your repo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8BD4D-FB3C-6602-7AAB-EBA2B49B1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2443E-7078-8A81-5C58-BDF0B6A5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D99CB5-1993-975F-41DE-C16B1E7FF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4" t="6630" r="19337" b="7175"/>
          <a:stretch/>
        </p:blipFill>
        <p:spPr>
          <a:xfrm>
            <a:off x="5833695" y="677771"/>
            <a:ext cx="5182011" cy="3316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13BCD-1BC2-5F38-2D81-34E9E837D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695" y="4090105"/>
            <a:ext cx="5293012" cy="23706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3A3CFB-82F2-62F8-0A33-764840F231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358" y="5265963"/>
            <a:ext cx="3200847" cy="148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DD680D1-FC35-D09D-E098-9864930764B2}"/>
              </a:ext>
            </a:extLst>
          </p:cNvPr>
          <p:cNvGrpSpPr/>
          <p:nvPr/>
        </p:nvGrpSpPr>
        <p:grpSpPr>
          <a:xfrm>
            <a:off x="1298849" y="1483478"/>
            <a:ext cx="6149564" cy="584775"/>
            <a:chOff x="457199" y="1127760"/>
            <a:chExt cx="4612173" cy="4385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98D1306-6A34-15A7-BB57-B58736203B8C}"/>
                </a:ext>
              </a:extLst>
            </p:cNvPr>
            <p:cNvSpPr txBox="1"/>
            <p:nvPr userDrawn="1"/>
          </p:nvSpPr>
          <p:spPr>
            <a:xfrm>
              <a:off x="457199" y="1127760"/>
              <a:ext cx="526503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F214FE-4865-1F32-ECE7-422CB32B9C61}"/>
                </a:ext>
              </a:extLst>
            </p:cNvPr>
            <p:cNvSpPr txBox="1"/>
            <p:nvPr userDrawn="1"/>
          </p:nvSpPr>
          <p:spPr>
            <a:xfrm>
              <a:off x="1059178" y="1127760"/>
              <a:ext cx="4010194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SSH and Git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ADEDB5A-28D0-3B7F-EF23-3715D9AF5344}"/>
              </a:ext>
            </a:extLst>
          </p:cNvPr>
          <p:cNvGrpSpPr/>
          <p:nvPr/>
        </p:nvGrpSpPr>
        <p:grpSpPr>
          <a:xfrm>
            <a:off x="1298849" y="2452479"/>
            <a:ext cx="5947020" cy="586888"/>
            <a:chOff x="457200" y="1127760"/>
            <a:chExt cx="3373903" cy="5384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AA7FD4-24FA-CACA-514E-1510E993C722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91A462-5904-95E5-2146-FEEAEDC887D7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Anaconda and Docker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20" name="標題 1">
            <a:extLst>
              <a:ext uri="{FF2B5EF4-FFF2-40B4-BE49-F238E27FC236}">
                <a16:creationId xmlns:a16="http://schemas.microsoft.com/office/drawing/2014/main" id="{53124E21-B9EE-CAEC-376B-262C24E528CC}"/>
              </a:ext>
            </a:extLst>
          </p:cNvPr>
          <p:cNvSpPr txBox="1">
            <a:spLocks/>
          </p:cNvSpPr>
          <p:nvPr/>
        </p:nvSpPr>
        <p:spPr>
          <a:xfrm>
            <a:off x="1045029" y="357809"/>
            <a:ext cx="6973445" cy="7048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1" lang="en-US" altLang="zh-TW" sz="3733" b="1" dirty="0">
                <a:latin typeface="Consolas" panose="020B0609020204030204" pitchFamily="49" charset="0"/>
                <a:cs typeface="Arial" panose="020B0604020202020204" pitchFamily="34" charset="0"/>
              </a:rPr>
              <a:t>Outline</a:t>
            </a:r>
            <a:endParaRPr kumimoji="1" lang="zh-TW" altLang="en-US" sz="3733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cxnSp>
        <p:nvCxnSpPr>
          <p:cNvPr id="4" name="Google Shape;501;p40">
            <a:extLst>
              <a:ext uri="{FF2B5EF4-FFF2-40B4-BE49-F238E27FC236}">
                <a16:creationId xmlns:a16="http://schemas.microsoft.com/office/drawing/2014/main" id="{4A953D1F-77FA-0B46-F316-7B0AB713D6DD}"/>
              </a:ext>
            </a:extLst>
          </p:cNvPr>
          <p:cNvCxnSpPr>
            <a:cxnSpLocks/>
          </p:cNvCxnSpPr>
          <p:nvPr/>
        </p:nvCxnSpPr>
        <p:spPr>
          <a:xfrm>
            <a:off x="1649851" y="2008681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C473B29A-07E0-6956-268D-EB9BBCA1A3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/ 16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2AD031D3-079C-67EC-5484-42112E7BF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>
                <a:latin typeface="Consolas" panose="020B0609020204030204" pitchFamily="49" charset="0"/>
              </a:rPr>
              <a:t>1</a:t>
            </a:fld>
            <a:endParaRPr lang="zh-TW" altLang="en-US" dirty="0"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7F06F52-0D62-F5FB-AAE6-47C72151CDE4}"/>
              </a:ext>
            </a:extLst>
          </p:cNvPr>
          <p:cNvGrpSpPr/>
          <p:nvPr/>
        </p:nvGrpSpPr>
        <p:grpSpPr>
          <a:xfrm>
            <a:off x="1298849" y="3421480"/>
            <a:ext cx="5947020" cy="586888"/>
            <a:chOff x="457200" y="1127760"/>
            <a:chExt cx="3373903" cy="53848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224E95-7D94-CB2A-F810-33D5F4A076D0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AAD66A-57D6-2027-0577-43D8AC3F9DB0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2907227" cy="536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Label Training Data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12" name="Google Shape;501;p40">
            <a:extLst>
              <a:ext uri="{FF2B5EF4-FFF2-40B4-BE49-F238E27FC236}">
                <a16:creationId xmlns:a16="http://schemas.microsoft.com/office/drawing/2014/main" id="{9C31E771-BDA5-FFE6-6498-4C1672467652}"/>
              </a:ext>
            </a:extLst>
          </p:cNvPr>
          <p:cNvCxnSpPr>
            <a:cxnSpLocks/>
          </p:cNvCxnSpPr>
          <p:nvPr/>
        </p:nvCxnSpPr>
        <p:spPr>
          <a:xfrm>
            <a:off x="1627529" y="4885210"/>
            <a:ext cx="0" cy="60957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819515-4CEC-680A-3682-FFE26CFA3D3F}"/>
              </a:ext>
            </a:extLst>
          </p:cNvPr>
          <p:cNvGrpSpPr/>
          <p:nvPr/>
        </p:nvGrpSpPr>
        <p:grpSpPr>
          <a:xfrm>
            <a:off x="1298849" y="5353143"/>
            <a:ext cx="7627034" cy="586887"/>
            <a:chOff x="457200" y="1127760"/>
            <a:chExt cx="4327020" cy="53848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5B8D06-97F8-BAAE-22EF-AF7FB0D0445B}"/>
                </a:ext>
              </a:extLst>
            </p:cNvPr>
            <p:cNvSpPr txBox="1"/>
            <p:nvPr userDrawn="1"/>
          </p:nvSpPr>
          <p:spPr>
            <a:xfrm>
              <a:off x="457200" y="1127760"/>
              <a:ext cx="472440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TW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32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TW" sz="32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C757CE-2D8A-1931-39B1-8FB880767853}"/>
                </a:ext>
              </a:extLst>
            </p:cNvPr>
            <p:cNvSpPr txBox="1"/>
            <p:nvPr userDrawn="1"/>
          </p:nvSpPr>
          <p:spPr>
            <a:xfrm>
              <a:off x="923876" y="1129698"/>
              <a:ext cx="3860344" cy="536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Consolas" panose="020B0609020204030204" pitchFamily="49" charset="0"/>
                  <a:cs typeface="Consolas" panose="020B0609020204030204" pitchFamily="49" charset="0"/>
                </a:rPr>
                <a:t>Markup Language and Resume</a:t>
              </a:r>
              <a:endParaRPr lang="en-TW" sz="3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cxnSp>
        <p:nvCxnSpPr>
          <p:cNvPr id="21" name="Google Shape;501;p40">
            <a:extLst>
              <a:ext uri="{FF2B5EF4-FFF2-40B4-BE49-F238E27FC236}">
                <a16:creationId xmlns:a16="http://schemas.microsoft.com/office/drawing/2014/main" id="{652AE455-243A-9457-364D-D65303A7965F}"/>
              </a:ext>
            </a:extLst>
          </p:cNvPr>
          <p:cNvCxnSpPr>
            <a:cxnSpLocks/>
          </p:cNvCxnSpPr>
          <p:nvPr/>
        </p:nvCxnSpPr>
        <p:spPr>
          <a:xfrm>
            <a:off x="1649851" y="2966424"/>
            <a:ext cx="0" cy="5164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501;p40">
            <a:extLst>
              <a:ext uri="{FF2B5EF4-FFF2-40B4-BE49-F238E27FC236}">
                <a16:creationId xmlns:a16="http://schemas.microsoft.com/office/drawing/2014/main" id="{8863688D-286C-E97B-ABF6-A339C789AFD4}"/>
              </a:ext>
            </a:extLst>
          </p:cNvPr>
          <p:cNvCxnSpPr>
            <a:cxnSpLocks/>
          </p:cNvCxnSpPr>
          <p:nvPr/>
        </p:nvCxnSpPr>
        <p:spPr>
          <a:xfrm>
            <a:off x="1631691" y="3934436"/>
            <a:ext cx="0" cy="58822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5089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9EEB-4F30-C0E9-BAB4-9CF56F84F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Git pull request (PR)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84FFC-653D-34E0-9F41-08FF33A98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merge request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Frakw receive the request and accept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DF000-57C7-406F-00B6-F022D215C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322C5-E11C-D9DD-3C64-1CDFAFDB9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E9259C-DA86-D78F-FCA1-D1CBDF4D6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3"/>
          <a:stretch/>
        </p:blipFill>
        <p:spPr>
          <a:xfrm>
            <a:off x="3830061" y="1026918"/>
            <a:ext cx="7944374" cy="2141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E0C92C-7521-7220-4F21-AFD145758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211" y="3476192"/>
            <a:ext cx="5004379" cy="33036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546B-900A-D594-C602-07ABFE84C64D}"/>
              </a:ext>
            </a:extLst>
          </p:cNvPr>
          <p:cNvSpPr/>
          <p:nvPr/>
        </p:nvSpPr>
        <p:spPr>
          <a:xfrm>
            <a:off x="6096794" y="6413954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53478B-37DE-FEC1-3C82-27EDB2240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74" y="5296535"/>
            <a:ext cx="363905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9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75393-582D-EEEF-A1AA-2F20E19E0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 1 : resolve conflict and PR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B3BF5-2AC2-1191-C220-CC4FBDED0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Go to attachment folder </a:t>
            </a:r>
            <a:r>
              <a:rPr lang="en-US" altLang="zh-TW" dirty="0" err="1"/>
              <a:t>git_practice</a:t>
            </a:r>
            <a:r>
              <a:rPr lang="en-US" altLang="zh-TW" dirty="0"/>
              <a:t> repo then git pull will encounter conflict, solve it!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114300" indent="0">
              <a:buNone/>
            </a:pP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Fork my repo and set remote to your fork repo </a:t>
            </a:r>
            <a:r>
              <a:rPr lang="en-US" altLang="zh-TW" dirty="0">
                <a:hlinkClick r:id="rId2"/>
              </a:rPr>
              <a:t>https://gitlab.com/frakw/git_practice</a:t>
            </a:r>
            <a:endParaRPr lang="en-US" altLang="zh-TW" dirty="0"/>
          </a:p>
          <a:p>
            <a:r>
              <a:rPr lang="en-US" altLang="zh-TW" dirty="0"/>
              <a:t>Commit above change and pull request to my repo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Paste some screenshot in </a:t>
            </a:r>
            <a:r>
              <a:rPr lang="en-US" altLang="zh-TW" u="sng" dirty="0"/>
              <a:t>week2_hw.md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FD1BEF-5188-610B-8538-F09854212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8E26C-0F67-0958-8A01-3F4BEF50F6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63032D-58FD-E1FB-4C27-5FAF4BEF2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388" y="4826582"/>
            <a:ext cx="4420217" cy="8097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438F71-7E24-CC52-5C18-FECBB99C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388" y="1802818"/>
            <a:ext cx="5886811" cy="190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14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Anaconda and Docker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574752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6502C57-3C1A-3DA3-112E-C7634C1D7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introduction</a:t>
            </a:r>
            <a:endParaRPr lang="zh-TW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B6FAD-B41B-7479-428C-14F6683CF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22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E9F4F-B2DA-D430-0899-CB034F6379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sp>
        <p:nvSpPr>
          <p:cNvPr id="10" name="AutoShape 2" descr="使用Anaconda - Python 教學| STEAM 教育學習網">
            <a:extLst>
              <a:ext uri="{FF2B5EF4-FFF2-40B4-BE49-F238E27FC236}">
                <a16:creationId xmlns:a16="http://schemas.microsoft.com/office/drawing/2014/main" id="{E39741B3-D02D-E308-6EFF-E58E69545B03}"/>
              </a:ext>
            </a:extLst>
          </p:cNvPr>
          <p:cNvSpPr>
            <a:spLocks noGrp="1" noChangeAspect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TW" dirty="0"/>
              <a:t>Python virtual environment</a:t>
            </a:r>
          </a:p>
          <a:p>
            <a:r>
              <a:rPr lang="en-US" altLang="zh-TW" dirty="0"/>
              <a:t>Easy to manage python packages</a:t>
            </a:r>
          </a:p>
          <a:p>
            <a:r>
              <a:rPr lang="en-US" altLang="zh-TW" dirty="0"/>
              <a:t>Make python more compatibility</a:t>
            </a:r>
          </a:p>
          <a:p>
            <a:endParaRPr lang="en-US" altLang="zh-TW" dirty="0"/>
          </a:p>
          <a:p>
            <a:r>
              <a:rPr lang="en-US" altLang="zh-TW" dirty="0"/>
              <a:t>I usually create a new </a:t>
            </a:r>
            <a:r>
              <a:rPr lang="en-US" altLang="zh-TW" dirty="0" err="1"/>
              <a:t>conda</a:t>
            </a:r>
            <a:r>
              <a:rPr lang="en-US" altLang="zh-TW" dirty="0"/>
              <a:t> environment for each project to avoid package conflict</a:t>
            </a:r>
            <a:endParaRPr lang="zh-TW" altLang="en-US" dirty="0"/>
          </a:p>
        </p:txBody>
      </p:sp>
      <p:pic>
        <p:nvPicPr>
          <p:cNvPr id="1030" name="Picture 6" descr="Anaconda (Python發行版) - 維基百科，自由的百科全書">
            <a:extLst>
              <a:ext uri="{FF2B5EF4-FFF2-40B4-BE49-F238E27FC236}">
                <a16:creationId xmlns:a16="http://schemas.microsoft.com/office/drawing/2014/main" id="{CEBC712B-ED76-C841-4ED3-700C5105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040" y="191747"/>
            <a:ext cx="3737266" cy="18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verview — Anaconda documentation">
            <a:extLst>
              <a:ext uri="{FF2B5EF4-FFF2-40B4-BE49-F238E27FC236}">
                <a16:creationId xmlns:a16="http://schemas.microsoft.com/office/drawing/2014/main" id="{46AFAB65-2071-F346-7310-AB035965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539" y="3066890"/>
            <a:ext cx="5363471" cy="31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322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7BEB5-27B4-501F-2901-611E75DA3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BB313-10EF-FB92-335D-567E9B3121E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Installation</a:t>
            </a:r>
          </a:p>
          <a:p>
            <a:pPr lvl="1"/>
            <a:r>
              <a:rPr lang="en-US" altLang="zh-TW" dirty="0"/>
              <a:t>Download : </a:t>
            </a:r>
            <a:r>
              <a:rPr lang="en-US" altLang="zh-TW" dirty="0">
                <a:hlinkClick r:id="rId2"/>
              </a:rPr>
              <a:t>https://www.anaconda.com/download/</a:t>
            </a:r>
            <a:endParaRPr lang="en-US" altLang="zh-TW" dirty="0"/>
          </a:p>
          <a:p>
            <a:pPr lvl="1"/>
            <a:r>
              <a:rPr lang="en-US" altLang="zh-TW" dirty="0"/>
              <a:t>bash &lt;</a:t>
            </a:r>
            <a:r>
              <a:rPr lang="en-US" altLang="zh-TW" dirty="0" err="1"/>
              <a:t>conda</a:t>
            </a:r>
            <a:r>
              <a:rPr lang="en-US" altLang="zh-TW" dirty="0"/>
              <a:t>-installer-name&gt;-latest-Linux-x86_64.sh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--version to check if successful install</a:t>
            </a:r>
          </a:p>
          <a:p>
            <a:endParaRPr lang="en-US" altLang="zh-TW" dirty="0"/>
          </a:p>
          <a:p>
            <a:r>
              <a:rPr lang="en-US" altLang="zh-TW" dirty="0"/>
              <a:t>Create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create --name resnet18 python=3.10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Rename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rename -n resnet18 resnet34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Remove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remove --name resnet34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54B02-9E75-B030-DDEA-81D9C17F4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BD6D7-0DAC-D7DA-DB9F-53C91BBDC7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8054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BD1B7-D805-73EF-6D07-58D3FC68B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09AFC-BDF1-A6D5-322F-D7796723859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Enter environment</a:t>
            </a:r>
          </a:p>
          <a:p>
            <a:pPr lvl="1"/>
            <a:r>
              <a:rPr lang="en-US" altLang="zh-TW" dirty="0"/>
              <a:t>source activate resnet18</a:t>
            </a:r>
          </a:p>
          <a:p>
            <a:endParaRPr lang="en-US" altLang="zh-TW" dirty="0"/>
          </a:p>
          <a:p>
            <a:r>
              <a:rPr lang="en-US" altLang="zh-TW" dirty="0"/>
              <a:t>Install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install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endParaRPr lang="en-US" altLang="zh-TW" dirty="0"/>
          </a:p>
          <a:p>
            <a:r>
              <a:rPr lang="en-US" altLang="zh-TW" dirty="0"/>
              <a:t>Pip vs </a:t>
            </a:r>
            <a:r>
              <a:rPr lang="en-US" altLang="zh-TW" dirty="0" err="1"/>
              <a:t>conda</a:t>
            </a:r>
            <a:r>
              <a:rPr lang="en-US" altLang="zh-TW" dirty="0"/>
              <a:t> install ?</a:t>
            </a:r>
          </a:p>
          <a:p>
            <a:pPr lvl="1"/>
            <a:r>
              <a:rPr lang="en-US" altLang="zh-TW" dirty="0">
                <a:hlinkClick r:id="rId2"/>
              </a:rPr>
              <a:t>https://www.reddit.com/r/Python/comments/w564g0/can_anyone_explain_the_differences_of_conda_vs_pip/</a:t>
            </a:r>
            <a:endParaRPr lang="en-US" altLang="zh-TW" dirty="0"/>
          </a:p>
          <a:p>
            <a:pPr lvl="1"/>
            <a:r>
              <a:rPr lang="en-US" altLang="zh-TW" dirty="0"/>
              <a:t>I recommend use pip</a:t>
            </a:r>
          </a:p>
          <a:p>
            <a:endParaRPr lang="en-US" altLang="zh-TW" dirty="0"/>
          </a:p>
          <a:p>
            <a:r>
              <a:rPr lang="en-US" altLang="zh-TW" dirty="0"/>
              <a:t>List all environment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list</a:t>
            </a:r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DAB5-7AB0-2A0C-0214-9FC94ECDE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F04A2-16B6-D920-B7A4-1C819FA36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87A10-86F4-005F-91CB-2B9D9092D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584" y="1397230"/>
            <a:ext cx="3101299" cy="3476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BAAB9-560A-CDF9-E205-54BF409B0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584" y="4795449"/>
            <a:ext cx="6241239" cy="166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87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EA6CA-5FA2-0476-9AD6-BF043A1BF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basic (3)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26803F-ED8F-3A65-48B4-AF8623693C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Export environment to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/>
              <a:t>source activate &lt;</a:t>
            </a:r>
            <a:r>
              <a:rPr lang="en-US" altLang="zh-TW" dirty="0" err="1"/>
              <a:t>env_name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export &gt;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Import env from </a:t>
            </a:r>
            <a:r>
              <a:rPr lang="en-US" altLang="zh-TW" dirty="0" err="1"/>
              <a:t>yaml</a:t>
            </a:r>
            <a:r>
              <a:rPr lang="en-US" altLang="zh-TW" dirty="0"/>
              <a:t> file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env create -f </a:t>
            </a:r>
            <a:r>
              <a:rPr lang="en-US" altLang="zh-TW" dirty="0" err="1"/>
              <a:t>env.yaml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Update package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&lt;</a:t>
            </a:r>
            <a:r>
              <a:rPr lang="en-US" altLang="zh-TW" dirty="0" err="1"/>
              <a:t>package_name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 err="1"/>
              <a:t>conda</a:t>
            </a:r>
            <a:r>
              <a:rPr lang="en-US" altLang="zh-TW" dirty="0"/>
              <a:t> update --all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72B-DDEE-F4A0-1A4D-487CCDADE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B7391-AD9A-5028-4FB0-26B80A78E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9A68A-CBBC-46AF-559B-B6CB155C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262" y="472051"/>
            <a:ext cx="4213276" cy="324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8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C0A06-F100-E75B-E0E7-726C15BF3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Anaconda vs Docker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A9EB8-845F-AD69-F7CD-9114D8CF0CE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Pure python program without any external dependency =&gt; anaconda</a:t>
            </a:r>
          </a:p>
          <a:p>
            <a:r>
              <a:rPr lang="en-US" altLang="zh-TW" dirty="0"/>
              <a:t>CUDA family</a:t>
            </a:r>
          </a:p>
          <a:p>
            <a:pPr lvl="1"/>
            <a:r>
              <a:rPr lang="en-US" altLang="zh-TW" dirty="0">
                <a:hlinkClick r:id="rId2"/>
              </a:rPr>
              <a:t>https://www.zhihu.com/question/506867139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https://blog.csdn.net/qq_41094058/article/details/116207333</a:t>
            </a:r>
            <a:endParaRPr lang="en-US" altLang="zh-TW" dirty="0"/>
          </a:p>
          <a:p>
            <a:pPr lvl="1"/>
            <a:r>
              <a:rPr lang="en-US" altLang="zh-TW" dirty="0" err="1"/>
              <a:t>cuda</a:t>
            </a:r>
            <a:r>
              <a:rPr lang="en-US" altLang="zh-TW" dirty="0"/>
              <a:t>-toolkit support in anaconda, but </a:t>
            </a:r>
            <a:r>
              <a:rPr lang="en-US" altLang="zh-TW" dirty="0" err="1"/>
              <a:t>nvcc</a:t>
            </a:r>
            <a:r>
              <a:rPr lang="en-US" altLang="zh-TW" dirty="0"/>
              <a:t> compiler is not</a:t>
            </a:r>
          </a:p>
          <a:p>
            <a:pPr lvl="1"/>
            <a:r>
              <a:rPr lang="en-US" altLang="zh-TW" dirty="0"/>
              <a:t>So use docker if you have CUDA code</a:t>
            </a:r>
          </a:p>
          <a:p>
            <a:r>
              <a:rPr lang="en-US" altLang="zh-TW" dirty="0"/>
              <a:t>Difference</a:t>
            </a:r>
          </a:p>
          <a:p>
            <a:pPr lvl="1"/>
            <a:r>
              <a:rPr lang="en-US" altLang="zh-TW" dirty="0"/>
              <a:t>Anaconda is python-level virtual environment</a:t>
            </a:r>
          </a:p>
          <a:p>
            <a:pPr lvl="1"/>
            <a:r>
              <a:rPr lang="en-US" altLang="zh-TW" dirty="0"/>
              <a:t>Docker is system-level virtual environment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With large scale applications ? (lots of VM, computer working together)</a:t>
            </a:r>
          </a:p>
          <a:p>
            <a:pPr lvl="1"/>
            <a:r>
              <a:rPr lang="en-US" altLang="zh-TW" dirty="0"/>
              <a:t>Kubernetes(K8S)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707FB-ECBC-90A9-448D-785E0D04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BAAE9-76BC-499D-DE0A-784BC264E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2364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43172-FCF3-369D-4317-48228D75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63A30-B35E-F980-70AC-9B7F2056E0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1390" y="807081"/>
            <a:ext cx="11662072" cy="5385221"/>
          </a:xfrm>
        </p:spPr>
        <p:txBody>
          <a:bodyPr/>
          <a:lstStyle/>
          <a:p>
            <a:r>
              <a:rPr lang="en-US" altLang="zh-TW" sz="1800" dirty="0"/>
              <a:t>Hypervisor</a:t>
            </a:r>
            <a:r>
              <a:rPr lang="zh-TW" altLang="en-US" sz="1800" dirty="0"/>
              <a:t> </a:t>
            </a:r>
            <a:r>
              <a:rPr lang="en-US" altLang="zh-TW" sz="1800" dirty="0"/>
              <a:t>:</a:t>
            </a:r>
            <a:r>
              <a:rPr lang="zh-TW" altLang="en-US" sz="1800" dirty="0"/>
              <a:t> </a:t>
            </a:r>
            <a:r>
              <a:rPr lang="en-US" altLang="zh-TW" sz="1800" dirty="0"/>
              <a:t>a software or OS that runs virtual machines</a:t>
            </a:r>
          </a:p>
          <a:p>
            <a:pPr lvl="1"/>
            <a:r>
              <a:rPr lang="en-US" altLang="zh-TW" sz="1800" dirty="0"/>
              <a:t>Software Engine</a:t>
            </a:r>
          </a:p>
          <a:p>
            <a:pPr lvl="2"/>
            <a:r>
              <a:rPr lang="en-US" altLang="zh-TW" sz="1800" dirty="0"/>
              <a:t>VMware Work Station, Virtual Box, Hyper-V, QEMU, KVM...</a:t>
            </a:r>
          </a:p>
          <a:p>
            <a:pPr lvl="1"/>
            <a:r>
              <a:rPr lang="en-US" altLang="zh-TW" sz="1800" dirty="0"/>
              <a:t>OS Engine</a:t>
            </a:r>
          </a:p>
          <a:p>
            <a:pPr lvl="2"/>
            <a:r>
              <a:rPr lang="en-US" altLang="zh-TW" sz="1800" dirty="0" err="1"/>
              <a:t>Proxmox</a:t>
            </a:r>
            <a:r>
              <a:rPr lang="en-US" altLang="zh-TW" sz="1800" dirty="0"/>
              <a:t>, VMware </a:t>
            </a:r>
            <a:r>
              <a:rPr lang="en-US" altLang="zh-TW" sz="1800" dirty="0" err="1"/>
              <a:t>ESXi</a:t>
            </a:r>
            <a:r>
              <a:rPr lang="en-US" altLang="zh-TW" sz="1800" dirty="0"/>
              <a:t>, </a:t>
            </a:r>
            <a:r>
              <a:rPr lang="en-US" altLang="zh-TW" sz="1800" dirty="0" err="1"/>
              <a:t>Unraid</a:t>
            </a:r>
            <a:r>
              <a:rPr lang="en-US" altLang="zh-TW" sz="1800" dirty="0"/>
              <a:t>...</a:t>
            </a:r>
          </a:p>
          <a:p>
            <a:endParaRPr lang="zh-TW" alt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1ABCB-165A-8FD1-83EF-66E82C1AB4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A16B5-2481-DB58-9F39-FC51780AA0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51BFED-A039-B672-03D6-D130F0E13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42" y="2117795"/>
            <a:ext cx="6178384" cy="423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001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FA1F7-CA6C-7219-8261-7A0B3D2AF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introduction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8AC7-4877-ECFC-7568-9D10EC11E7B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7075634" cy="5385221"/>
          </a:xfrm>
        </p:spPr>
        <p:txBody>
          <a:bodyPr/>
          <a:lstStyle/>
          <a:p>
            <a:r>
              <a:rPr lang="en-US" altLang="zh-TW" dirty="0"/>
              <a:t>Linux-based </a:t>
            </a:r>
            <a:r>
              <a:rPr lang="en-US" altLang="zh-TW" b="1" dirty="0"/>
              <a:t>virtual operating system (not VM)</a:t>
            </a:r>
          </a:p>
          <a:p>
            <a:r>
              <a:rPr lang="en-US" altLang="zh-TW" dirty="0"/>
              <a:t>Each virtual OS called </a:t>
            </a:r>
            <a:r>
              <a:rPr lang="en-US" altLang="zh-TW" b="1" dirty="0"/>
              <a:t>container</a:t>
            </a:r>
          </a:p>
          <a:p>
            <a:r>
              <a:rPr lang="en-US" altLang="zh-TW" dirty="0"/>
              <a:t>VM vs Container</a:t>
            </a:r>
          </a:p>
          <a:p>
            <a:pPr lvl="1"/>
            <a:r>
              <a:rPr lang="en-US" altLang="zh-TW" dirty="0"/>
              <a:t>VM run a complete OS</a:t>
            </a:r>
          </a:p>
          <a:p>
            <a:pPr lvl="1"/>
            <a:r>
              <a:rPr lang="en-US" altLang="zh-TW" dirty="0"/>
              <a:t>Container share Linux kernel with host OS</a:t>
            </a:r>
          </a:p>
          <a:p>
            <a:pPr lvl="1"/>
            <a:r>
              <a:rPr lang="en-US" altLang="zh-TW" dirty="0"/>
              <a:t>That is why container faster than VM</a:t>
            </a:r>
          </a:p>
          <a:p>
            <a:r>
              <a:rPr lang="en-US" altLang="zh-TW" dirty="0"/>
              <a:t>What does docker do:</a:t>
            </a:r>
          </a:p>
          <a:p>
            <a:pPr lvl="1"/>
            <a:r>
              <a:rPr lang="en-US" altLang="zh-TW" dirty="0"/>
              <a:t>Resources separation</a:t>
            </a:r>
          </a:p>
          <a:p>
            <a:pPr lvl="1"/>
            <a:r>
              <a:rPr lang="en-US" altLang="zh-TW" dirty="0"/>
              <a:t>You can think of it simply as separating the </a:t>
            </a:r>
            <a:r>
              <a:rPr lang="en-US" altLang="zh-TW" b="1" dirty="0"/>
              <a:t>file system </a:t>
            </a:r>
            <a:r>
              <a:rPr lang="en-US" altLang="zh-TW" dirty="0"/>
              <a:t>which contain the develop environment</a:t>
            </a:r>
          </a:p>
          <a:p>
            <a:r>
              <a:rPr lang="en-US" altLang="zh-TW" dirty="0"/>
              <a:t>Pros &amp; Cons</a:t>
            </a:r>
          </a:p>
          <a:p>
            <a:pPr lvl="1"/>
            <a:r>
              <a:rPr lang="en-US" altLang="zh-TW" dirty="0"/>
              <a:t>Fast and quick deploy</a:t>
            </a:r>
          </a:p>
          <a:p>
            <a:pPr lvl="1"/>
            <a:r>
              <a:rPr lang="en-US" altLang="zh-TW" dirty="0"/>
              <a:t>Security issues (Easy to broke host OS)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1BA00-DA86-9F02-3563-FA670E5D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12B8-9770-4538-A9E6-FAACB95C7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深度學習初學者實用的Docker 應用. docker 學習其實不會很難| by 甜不辣馬拉松| Medium">
            <a:extLst>
              <a:ext uri="{FF2B5EF4-FFF2-40B4-BE49-F238E27FC236}">
                <a16:creationId xmlns:a16="http://schemas.microsoft.com/office/drawing/2014/main" id="{DEB653C3-3338-5BC8-13BE-EEAED9FDB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748" y="454681"/>
            <a:ext cx="2720554" cy="232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tovi Academy - What is Docker">
            <a:extLst>
              <a:ext uri="{FF2B5EF4-FFF2-40B4-BE49-F238E27FC236}">
                <a16:creationId xmlns:a16="http://schemas.microsoft.com/office/drawing/2014/main" id="{197204DF-2F19-95AF-6210-0D535DDB0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759" y="3343130"/>
            <a:ext cx="4659337" cy="3060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39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01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SSH and Git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576404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FDB69-E9D6-5069-F54A-F690A0BA6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VM</a:t>
            </a:r>
            <a:r>
              <a:rPr lang="zh-TW" altLang="en-US" dirty="0"/>
              <a:t> </a:t>
            </a:r>
            <a:r>
              <a:rPr lang="en-US" altLang="zh-TW" dirty="0"/>
              <a:t>vs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377301-E879-45FE-B42F-BC97C1F8C3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2046-48C4-FF63-46B6-825C0F986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8E8993-10A6-28D7-398F-CD478AE59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606" y="2546836"/>
            <a:ext cx="5277587" cy="221963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788CD9F-981D-D707-6926-36A814E11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95" y="1635343"/>
            <a:ext cx="51816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8112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architecture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image : Read-Only stack layers</a:t>
            </a:r>
          </a:p>
          <a:p>
            <a:r>
              <a:rPr lang="en-US" altLang="zh-TW" dirty="0"/>
              <a:t>Docker container : writable layer on top of image</a:t>
            </a:r>
          </a:p>
          <a:p>
            <a:r>
              <a:rPr lang="en-US" altLang="zh-TW" dirty="0"/>
              <a:t>You can think as : image -&gt;</a:t>
            </a:r>
            <a:r>
              <a:rPr lang="zh-TW" altLang="en-US" dirty="0"/>
              <a:t> </a:t>
            </a:r>
            <a:r>
              <a:rPr lang="en-US" altLang="zh-TW" dirty="0"/>
              <a:t>executable file, container -&gt; application instance (run inside memory)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DBC55CB5-207E-F371-37AE-0F5A8A802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01" t="3506" r="1895" b="4228"/>
          <a:stretch/>
        </p:blipFill>
        <p:spPr bwMode="auto">
          <a:xfrm>
            <a:off x="8766325" y="2547622"/>
            <a:ext cx="3145872" cy="39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AF3DD29-77EB-3B03-C2D7-BFE41E127B52}"/>
              </a:ext>
            </a:extLst>
          </p:cNvPr>
          <p:cNvGrpSpPr/>
          <p:nvPr/>
        </p:nvGrpSpPr>
        <p:grpSpPr>
          <a:xfrm>
            <a:off x="281391" y="2622715"/>
            <a:ext cx="7931084" cy="3791239"/>
            <a:chOff x="281390" y="2470882"/>
            <a:chExt cx="7931084" cy="3791239"/>
          </a:xfrm>
        </p:grpSpPr>
        <p:pic>
          <p:nvPicPr>
            <p:cNvPr id="1032" name="Picture 8" descr="What happens to a docker container when I delete its image? - Stack Overflow">
              <a:extLst>
                <a:ext uri="{FF2B5EF4-FFF2-40B4-BE49-F238E27FC236}">
                  <a16:creationId xmlns:a16="http://schemas.microsoft.com/office/drawing/2014/main" id="{3710F781-C3F7-BD43-63FF-C64BD2C8FD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70" y="2566315"/>
              <a:ext cx="5983316" cy="3695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A0470DF-7BA2-9915-19FB-EEC08A4DAA2B}"/>
                </a:ext>
              </a:extLst>
            </p:cNvPr>
            <p:cNvSpPr/>
            <p:nvPr/>
          </p:nvSpPr>
          <p:spPr>
            <a:xfrm>
              <a:off x="1115736" y="3875715"/>
              <a:ext cx="4723002" cy="232375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073331-B171-7845-7842-CD4D6049BBAA}"/>
                </a:ext>
              </a:extLst>
            </p:cNvPr>
            <p:cNvSpPr/>
            <p:nvPr/>
          </p:nvSpPr>
          <p:spPr>
            <a:xfrm>
              <a:off x="281390" y="2470882"/>
              <a:ext cx="6387857" cy="1252999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E0538B-3D79-B0FB-F596-9483AB19B053}"/>
                </a:ext>
              </a:extLst>
            </p:cNvPr>
            <p:cNvSpPr txBox="1"/>
            <p:nvPr/>
          </p:nvSpPr>
          <p:spPr>
            <a:xfrm>
              <a:off x="5820938" y="4803173"/>
              <a:ext cx="848309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Image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9EBC4D-E20B-9BAC-E7FB-DBB8F8E1A1EE}"/>
                </a:ext>
              </a:extLst>
            </p:cNvPr>
            <p:cNvSpPr txBox="1"/>
            <p:nvPr/>
          </p:nvSpPr>
          <p:spPr>
            <a:xfrm>
              <a:off x="6713346" y="2907553"/>
              <a:ext cx="1499128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Consolas" panose="020B0609020204030204" pitchFamily="49" charset="0"/>
                </a:rPr>
                <a:t>Containers</a:t>
              </a:r>
              <a:endParaRPr lang="zh-TW" altLang="en-US" dirty="0">
                <a:solidFill>
                  <a:srgbClr val="FF0000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348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A372-2385-247C-2F73-8EDF2E66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deployment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DB28A-137E-9160-6214-728A5C7ABE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Use </a:t>
            </a:r>
            <a:r>
              <a:rPr lang="en-US" altLang="zh-TW" dirty="0" err="1"/>
              <a:t>Dockerfile</a:t>
            </a:r>
            <a:r>
              <a:rPr lang="en-US" altLang="zh-TW" dirty="0"/>
              <a:t> to build your customized OS as image</a:t>
            </a:r>
          </a:p>
          <a:p>
            <a:pPr lvl="1"/>
            <a:r>
              <a:rPr lang="en-US" altLang="zh-TW" dirty="0"/>
              <a:t>EX: ubuntu that install python and vim</a:t>
            </a:r>
          </a:p>
          <a:p>
            <a:r>
              <a:rPr lang="en-US" altLang="zh-TW" dirty="0"/>
              <a:t>Push image to docker registry (store docker images)</a:t>
            </a:r>
          </a:p>
          <a:p>
            <a:r>
              <a:rPr lang="en-US" altLang="zh-TW" dirty="0"/>
              <a:t>In another devices like developer’s computer or tester’s computer or main server</a:t>
            </a:r>
          </a:p>
          <a:p>
            <a:pPr lvl="1"/>
            <a:r>
              <a:rPr lang="en-US" altLang="zh-TW" dirty="0"/>
              <a:t>Pull docker image down</a:t>
            </a:r>
          </a:p>
          <a:p>
            <a:pPr lvl="1"/>
            <a:r>
              <a:rPr lang="en-US" altLang="zh-TW" dirty="0"/>
              <a:t>Start docker image to container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E4364-2273-9CFF-D920-9B0F1555E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20444-C220-16B8-1A31-70F1E2F34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3076" name="Picture 4" descr="Docker Workflow">
            <a:extLst>
              <a:ext uri="{FF2B5EF4-FFF2-40B4-BE49-F238E27FC236}">
                <a16:creationId xmlns:a16="http://schemas.microsoft.com/office/drawing/2014/main" id="{C738594E-289D-96BF-5DA5-F71416E13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096" y="2751426"/>
            <a:ext cx="6341101" cy="35822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855770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C4B54-BAC9-36EE-8B09-2D9E4D4C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workflow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ED299-AC97-3C48-2FAF-A06F9A573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	=&gt; Download an image from a registry</a:t>
            </a:r>
          </a:p>
          <a:p>
            <a:r>
              <a:rPr lang="en-US" altLang="zh-TW" dirty="0"/>
              <a:t>docker build 	=&gt; Build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run		=&gt; Create and run a new container from an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4E1861-0AC8-B78F-5D89-BCAD822E5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86DB4-46DF-D32B-9F48-FC4D751310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8A3D8-E846-96EE-FBCB-B3C395ED5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227" y="2086997"/>
            <a:ext cx="8283949" cy="437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3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B9B94-0036-9D48-9704-B5F73673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install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5B197-FFB1-F03A-EE7C-7F684157D3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curl -</a:t>
            </a:r>
            <a:r>
              <a:rPr lang="en-US" altLang="zh-TW" dirty="0" err="1"/>
              <a:t>fsSL</a:t>
            </a:r>
            <a:r>
              <a:rPr lang="en-US" altLang="zh-TW" dirty="0"/>
              <a:t> https://get.docker.com/ | </a:t>
            </a:r>
            <a:r>
              <a:rPr lang="en-US" altLang="zh-TW" dirty="0" err="1"/>
              <a:t>sh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without </a:t>
            </a:r>
            <a:r>
              <a:rPr lang="en-US" altLang="zh-TW" dirty="0" err="1"/>
              <a:t>sudo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groupadd</a:t>
            </a:r>
            <a:r>
              <a:rPr lang="en-US" altLang="zh-TW" dirty="0"/>
              <a:t> docker</a:t>
            </a:r>
          </a:p>
          <a:p>
            <a:pPr lvl="1"/>
            <a:r>
              <a:rPr lang="de-DE" altLang="zh-TW" dirty="0"/>
              <a:t>sudo usermod -aG docker $USER</a:t>
            </a:r>
          </a:p>
          <a:p>
            <a:pPr lvl="1"/>
            <a:r>
              <a:rPr lang="en-US" altLang="zh-TW" dirty="0"/>
              <a:t>docker run hello-world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Move docker to large disk</a:t>
            </a:r>
          </a:p>
          <a:p>
            <a:pPr lvl="1"/>
            <a:r>
              <a:rPr lang="en-US" altLang="zh-TW" dirty="0"/>
              <a:t>docker store data inside /var/lib/docker</a:t>
            </a:r>
          </a:p>
          <a:p>
            <a:pPr lvl="1"/>
            <a:r>
              <a:rPr lang="en-US" altLang="zh-TW" dirty="0"/>
              <a:t>Move to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stop</a:t>
            </a:r>
          </a:p>
          <a:p>
            <a:pPr lvl="1"/>
            <a:r>
              <a:rPr lang="en-US" altLang="zh-TW" dirty="0"/>
              <a:t>Add "data-root" value inside /</a:t>
            </a:r>
            <a:r>
              <a:rPr lang="en-US" altLang="zh-TW" dirty="0" err="1"/>
              <a:t>etc</a:t>
            </a:r>
            <a:r>
              <a:rPr lang="en-US" altLang="zh-TW" dirty="0"/>
              <a:t>/docker/</a:t>
            </a:r>
            <a:r>
              <a:rPr lang="en-US" altLang="zh-TW" dirty="0" err="1"/>
              <a:t>daemon.json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</a:t>
            </a:r>
            <a:r>
              <a:rPr lang="en-US" altLang="zh-TW" dirty="0" err="1"/>
              <a:t>rsync</a:t>
            </a:r>
            <a:r>
              <a:rPr lang="en-US" altLang="zh-TW" dirty="0"/>
              <a:t> -</a:t>
            </a:r>
            <a:r>
              <a:rPr lang="en-US" altLang="zh-TW" dirty="0" err="1"/>
              <a:t>aP</a:t>
            </a:r>
            <a:r>
              <a:rPr lang="en-US" altLang="zh-TW" dirty="0"/>
              <a:t> /var/lib/docker/ /</a:t>
            </a:r>
            <a:r>
              <a:rPr lang="en-US" altLang="zh-TW" dirty="0" err="1"/>
              <a:t>mnt</a:t>
            </a:r>
            <a:r>
              <a:rPr lang="en-US" altLang="zh-TW" dirty="0"/>
              <a:t>/large-space/</a:t>
            </a:r>
            <a:r>
              <a:rPr lang="en-US" altLang="zh-TW" dirty="0" err="1"/>
              <a:t>docker_root</a:t>
            </a:r>
            <a:endParaRPr lang="en-US" altLang="zh-TW" dirty="0"/>
          </a:p>
          <a:p>
            <a:pPr lvl="1"/>
            <a:r>
              <a:rPr lang="en-US" altLang="zh-TW" dirty="0" err="1"/>
              <a:t>sudo</a:t>
            </a:r>
            <a:r>
              <a:rPr lang="en-US" altLang="zh-TW" dirty="0"/>
              <a:t> service docker start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61DD8-A9AB-8831-27AB-91547B3B2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19C015-C2A1-4A3C-3C02-C4B5806BA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3092B-4F12-CBD6-2D81-A2F18A1CD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247296"/>
            <a:ext cx="5313443" cy="3812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341B24-93C2-25D0-491D-DE85DA26C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391" y="4932673"/>
            <a:ext cx="3753781" cy="58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05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pull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pull &lt;docker</a:t>
            </a:r>
            <a:r>
              <a:rPr lang="zh-TW" altLang="en-US" dirty="0"/>
              <a:t>帳號</a:t>
            </a:r>
            <a:r>
              <a:rPr lang="en-US" altLang="zh-TW" dirty="0"/>
              <a:t>&gt;/&lt;image</a:t>
            </a:r>
            <a:r>
              <a:rPr lang="zh-TW" altLang="en-US" dirty="0"/>
              <a:t>名稱</a:t>
            </a:r>
            <a:r>
              <a:rPr lang="en-US" altLang="zh-TW" dirty="0"/>
              <a:t>&gt;:&lt;</a:t>
            </a:r>
            <a:r>
              <a:rPr lang="en-US" altLang="zh-TW" dirty="0" err="1"/>
              <a:t>image_tag</a:t>
            </a:r>
            <a:r>
              <a:rPr lang="en-US" altLang="zh-TW" dirty="0"/>
              <a:t>&gt;</a:t>
            </a:r>
          </a:p>
          <a:p>
            <a:pPr lvl="1"/>
            <a:r>
              <a:rPr lang="en-US" altLang="zh-TW" dirty="0"/>
              <a:t>EX : </a:t>
            </a:r>
            <a:r>
              <a:rPr lang="sv-SE" altLang="zh-TW" dirty="0"/>
              <a:t>docker pull danjellz/http-server:1.4</a:t>
            </a:r>
          </a:p>
          <a:p>
            <a:pPr lvl="1"/>
            <a:r>
              <a:rPr lang="sv-SE" altLang="zh-TW" dirty="0"/>
              <a:t>If tag not specified default is ”latest”</a:t>
            </a:r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lvl="1"/>
            <a:endParaRPr lang="sv-SE" altLang="zh-TW" dirty="0"/>
          </a:p>
          <a:p>
            <a:pPr marL="114300" indent="0">
              <a:buNone/>
            </a:pPr>
            <a:endParaRPr lang="sv-SE" altLang="zh-TW" dirty="0"/>
          </a:p>
          <a:p>
            <a:r>
              <a:rPr lang="sv-SE" altLang="zh-TW" dirty="0"/>
              <a:t>docker images : list images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6D82F5-44AB-6163-8F7E-4BA08E15C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90" y="2330883"/>
            <a:ext cx="7362784" cy="18606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2277E6-E15D-5C42-04DB-B5D13F784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13" y="5042468"/>
            <a:ext cx="6555674" cy="119194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53351C-2919-258F-BA86-66D4340F9629}"/>
              </a:ext>
            </a:extLst>
          </p:cNvPr>
          <p:cNvCxnSpPr>
            <a:cxnSpLocks/>
          </p:cNvCxnSpPr>
          <p:nvPr/>
        </p:nvCxnSpPr>
        <p:spPr>
          <a:xfrm>
            <a:off x="558190" y="6133740"/>
            <a:ext cx="292324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289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70A0-4B36-C4C3-F029-A84F0BE3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(1)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2D086-BA72-1BB1-3A3B-B73E58617F4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Image use tag as their name and can own multiple tag same time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0C5C2E-7585-5D0A-ACC9-247ABE270D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EFA37-720F-4BA8-F390-A7E2C5EB8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1FA2CA-C04A-0E17-4D04-9BA7D648D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406" y="1711462"/>
            <a:ext cx="8761633" cy="49241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018F131-4F66-012D-7BBB-66DFA6C47AFE}"/>
              </a:ext>
            </a:extLst>
          </p:cNvPr>
          <p:cNvSpPr/>
          <p:nvPr/>
        </p:nvSpPr>
        <p:spPr>
          <a:xfrm>
            <a:off x="5243119" y="1535186"/>
            <a:ext cx="2508309" cy="52205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593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56AA-7838-84C9-4749-949781BCA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naming system (2)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595C5-FA1F-5241-3C18-203E89F424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The container can have a name. If not assigned, docker will assign a random name.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34570-938D-7355-A7C5-688A5DC31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DE4B1-CAA9-4A26-BFBD-034F78246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8CEFA-DC65-AA20-0541-3C6391ED1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330" y="1698202"/>
            <a:ext cx="8237696" cy="46187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B3E807-81BA-C00F-5B55-DBA2C5C65D09}"/>
              </a:ext>
            </a:extLst>
          </p:cNvPr>
          <p:cNvSpPr/>
          <p:nvPr/>
        </p:nvSpPr>
        <p:spPr>
          <a:xfrm>
            <a:off x="1727331" y="2214695"/>
            <a:ext cx="1841370" cy="419925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57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FDD7-7078-A201-0AEC-98E116B29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build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890FA-76A8-ECE1-BB26-83BE3F2B1B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Build an image from a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r>
              <a:rPr lang="en-US" altLang="zh-TW" dirty="0"/>
              <a:t>docker build --file /path/to/</a:t>
            </a:r>
            <a:r>
              <a:rPr lang="en-US" altLang="zh-TW" dirty="0" err="1"/>
              <a:t>Dockerfile</a:t>
            </a:r>
            <a:r>
              <a:rPr lang="en-US" altLang="zh-TW" dirty="0"/>
              <a:t> --tag frakw/resume_website:x64_1.0</a:t>
            </a:r>
          </a:p>
          <a:p>
            <a:pPr lvl="1"/>
            <a:r>
              <a:rPr lang="en-US" altLang="zh-TW" dirty="0"/>
              <a:t>--file : specify the </a:t>
            </a:r>
            <a:r>
              <a:rPr lang="en-US" altLang="zh-TW" dirty="0" err="1"/>
              <a:t>Dockerfile</a:t>
            </a:r>
            <a:r>
              <a:rPr lang="en-US" altLang="zh-TW" dirty="0"/>
              <a:t> you want to build</a:t>
            </a:r>
          </a:p>
          <a:p>
            <a:pPr lvl="1"/>
            <a:r>
              <a:rPr lang="en-US" altLang="zh-TW" dirty="0"/>
              <a:t>--tag 	: add a tag to the target image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3AA76-ACE9-ED8E-65C5-63333DB74B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0A5FA5-CCB6-B438-16DE-86B3D71043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656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DAA5-30DB-9684-981C-DEA687EBA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23AF5-CD8D-961E-258F-92025468F4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 err="1"/>
              <a:t>Dockerfile</a:t>
            </a:r>
            <a:r>
              <a:rPr lang="zh-TW" altLang="en-US" dirty="0"/>
              <a:t>  </a:t>
            </a:r>
            <a:r>
              <a:rPr lang="en-US" altLang="zh-TW" dirty="0">
                <a:hlinkClick r:id="rId2"/>
              </a:rPr>
              <a:t>https://docs.docker.com/reference/dockerfile</a:t>
            </a:r>
            <a:r>
              <a:rPr lang="en-US" altLang="zh-TW" dirty="0"/>
              <a:t>/</a:t>
            </a:r>
          </a:p>
          <a:p>
            <a:pPr lvl="1"/>
            <a:r>
              <a:rPr lang="en-US" altLang="zh-TW" dirty="0"/>
              <a:t>FROM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create a new build stage from a base image (usually come from registry)</a:t>
            </a:r>
          </a:p>
          <a:p>
            <a:pPr lvl="1"/>
            <a:r>
              <a:rPr lang="en-US" altLang="zh-TW" dirty="0"/>
              <a:t>WORKDIR : set working directory</a:t>
            </a:r>
          </a:p>
          <a:p>
            <a:pPr lvl="1"/>
            <a:r>
              <a:rPr lang="en-US" altLang="zh-TW" dirty="0"/>
              <a:t>ENV : set environment variables</a:t>
            </a:r>
          </a:p>
          <a:p>
            <a:pPr lvl="1"/>
            <a:r>
              <a:rPr lang="en-US" altLang="zh-TW" dirty="0"/>
              <a:t>RUN : execute build commands</a:t>
            </a:r>
          </a:p>
          <a:p>
            <a:pPr lvl="1"/>
            <a:r>
              <a:rPr lang="en-US" altLang="zh-TW" dirty="0"/>
              <a:t>COPY/ADD : copy files and directories into image </a:t>
            </a:r>
            <a:r>
              <a:rPr lang="en-US" altLang="zh-TW" dirty="0">
                <a:hlinkClick r:id="rId3"/>
              </a:rPr>
              <a:t>[Link]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33FD-A5E7-13A9-2C7F-05654370D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BBB89-266B-6772-EE2B-687000B24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6D0A55-6E98-9779-A8EB-13B874C2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15" y="3546446"/>
            <a:ext cx="6703769" cy="2867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61260-E0B0-456D-DD8C-2B9913464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3557680"/>
            <a:ext cx="4349627" cy="142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B40A0D9-1F28-7A6E-3D2F-038434CD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r>
              <a:rPr lang="zh-TW" altLang="en-US" dirty="0"/>
              <a:t> </a:t>
            </a:r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AC3B59-34FB-1C07-C264-81AE0A3589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SSH : Secure Shell Protocol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Asymmetric encryption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Public key for </a:t>
            </a:r>
            <a:r>
              <a:rPr lang="en-US" altLang="zh-TW" b="1" dirty="0">
                <a:latin typeface="Consolas" panose="020B0609020204030204" pitchFamily="49" charset="0"/>
              </a:rPr>
              <a:t>encrypt</a:t>
            </a:r>
            <a:r>
              <a:rPr lang="en-US" altLang="zh-TW" dirty="0">
                <a:latin typeface="Consolas" panose="020B0609020204030204" pitchFamily="49" charset="0"/>
              </a:rPr>
              <a:t>, private key for </a:t>
            </a:r>
            <a:r>
              <a:rPr lang="en-US" altLang="zh-TW" b="1" dirty="0">
                <a:latin typeface="Consolas" panose="020B0609020204030204" pitchFamily="49" charset="0"/>
              </a:rPr>
              <a:t>decrypt</a:t>
            </a:r>
            <a:endParaRPr lang="en-US" altLang="zh-TW" dirty="0">
              <a:latin typeface="Consolas" panose="020B0609020204030204" pitchFamily="49" charset="0"/>
            </a:endParaRP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Client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public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Server need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Your private 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Server’s private key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Unable to obtain content from this communication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B1374-C825-9A1B-A162-FDC9F79D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152FE5-8319-2049-BCFC-8AC7C1DDEDE0}" type="slidenum">
              <a:rPr lang="en-TW" smtClean="0"/>
              <a:t>3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91AF-983F-60CB-C566-5460BA8922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TW"/>
              <a:t>/ 16</a:t>
            </a:r>
          </a:p>
        </p:txBody>
      </p:sp>
      <p:pic>
        <p:nvPicPr>
          <p:cNvPr id="1026" name="Picture 2" descr="SSH tutorial - Symmetric Encryption">
            <a:extLst>
              <a:ext uri="{FF2B5EF4-FFF2-40B4-BE49-F238E27FC236}">
                <a16:creationId xmlns:a16="http://schemas.microsoft.com/office/drawing/2014/main" id="{1904CBFA-3156-5906-4073-396484301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198" y="2478501"/>
            <a:ext cx="4265737" cy="2654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862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F0313-1662-EC27-DB64-C4739DFC5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run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B69D0-2BB6-A3B9-160A-39A10596109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Create and run a new container from an image</a:t>
            </a:r>
          </a:p>
          <a:p>
            <a:r>
              <a:rPr lang="en-US" altLang="zh-TW" dirty="0"/>
              <a:t>docker run --name my-website </a:t>
            </a:r>
            <a:r>
              <a:rPr lang="en-US" altLang="zh-TW" dirty="0" err="1"/>
              <a:t>danjellz</a:t>
            </a:r>
            <a:r>
              <a:rPr lang="en-US" altLang="zh-TW" dirty="0"/>
              <a:t>/</a:t>
            </a:r>
            <a:r>
              <a:rPr lang="en-US" altLang="zh-TW" dirty="0" err="1"/>
              <a:t>http-server:latest</a:t>
            </a:r>
            <a:endParaRPr lang="en-US" altLang="zh-TW" dirty="0"/>
          </a:p>
          <a:p>
            <a:pPr lvl="1"/>
            <a:r>
              <a:rPr lang="en-US" altLang="zh-TW" dirty="0"/>
              <a:t>--name : assign a name to the container</a:t>
            </a:r>
          </a:p>
          <a:p>
            <a:pPr lvl="1"/>
            <a:r>
              <a:rPr lang="en-US" altLang="zh-TW" dirty="0"/>
              <a:t>-d : detach mode</a:t>
            </a:r>
          </a:p>
          <a:p>
            <a:pPr lvl="1"/>
            <a:r>
              <a:rPr lang="en-US" altLang="zh-TW" dirty="0"/>
              <a:t>--device : add a host device to the container (webcam etc...)</a:t>
            </a:r>
          </a:p>
          <a:p>
            <a:pPr lvl="1"/>
            <a:r>
              <a:rPr lang="en-US" altLang="zh-TW" dirty="0"/>
              <a:t>--restart : restart policies </a:t>
            </a:r>
            <a:r>
              <a:rPr lang="en-US" altLang="zh-TW" dirty="0">
                <a:hlinkClick r:id="rId2"/>
              </a:rPr>
              <a:t>[Link]</a:t>
            </a:r>
            <a:endParaRPr lang="en-US" altLang="zh-TW" dirty="0"/>
          </a:p>
          <a:p>
            <a:pPr lvl="1"/>
            <a:r>
              <a:rPr lang="en-US" altLang="zh-TW" dirty="0"/>
              <a:t>--rm : 	automatically remove the container when it exits</a:t>
            </a:r>
          </a:p>
          <a:p>
            <a:pPr lvl="1"/>
            <a:r>
              <a:rPr lang="en-US" altLang="zh-TW" dirty="0"/>
              <a:t>-v : bind mount a volume</a:t>
            </a:r>
          </a:p>
          <a:p>
            <a:endParaRPr lang="en-US" altLang="zh-TW" dirty="0"/>
          </a:p>
          <a:p>
            <a:r>
              <a:rPr lang="en-US" altLang="zh-TW" dirty="0"/>
              <a:t>docker </a:t>
            </a:r>
            <a:r>
              <a:rPr lang="en-US" altLang="zh-TW" dirty="0" err="1"/>
              <a:t>ps</a:t>
            </a:r>
            <a:r>
              <a:rPr lang="en-US" altLang="zh-TW" dirty="0"/>
              <a:t> : show running containers</a:t>
            </a:r>
          </a:p>
          <a:p>
            <a:pPr lvl="1"/>
            <a:r>
              <a:rPr lang="en-US" altLang="zh-TW" dirty="0"/>
              <a:t>--all : show all containers 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B27C6-13FF-CAD9-6D94-C0C0750801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39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C36CD5-8335-8889-1E74-F306E09B8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46C2D3-B758-11C0-E106-2240AFE78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90" y="5384162"/>
            <a:ext cx="10725515" cy="12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static website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tar </a:t>
            </a:r>
            <a:r>
              <a:rPr lang="en-US" altLang="zh-TW" dirty="0" err="1"/>
              <a:t>zxvf</a:t>
            </a:r>
            <a:r>
              <a:rPr lang="en-US" altLang="zh-TW" dirty="0"/>
              <a:t> threejs.tar.gz</a:t>
            </a:r>
          </a:p>
          <a:p>
            <a:r>
              <a:rPr lang="en-US" altLang="zh-TW" dirty="0"/>
              <a:t>cd </a:t>
            </a:r>
            <a:r>
              <a:rPr lang="en-US" altLang="zh-TW" dirty="0" err="1"/>
              <a:t>threejs</a:t>
            </a:r>
            <a:endParaRPr lang="en-US" altLang="zh-TW" dirty="0"/>
          </a:p>
          <a:p>
            <a:r>
              <a:rPr lang="en-US" altLang="zh-TW" dirty="0"/>
              <a:t>docker run --rm --name </a:t>
            </a:r>
            <a:r>
              <a:rPr lang="en-US" altLang="zh-TW" dirty="0" err="1"/>
              <a:t>threejs_app</a:t>
            </a:r>
            <a:r>
              <a:rPr lang="en-US" altLang="zh-TW" dirty="0"/>
              <a:t> -p 8080:8080 -v $(</a:t>
            </a:r>
            <a:r>
              <a:rPr lang="en-US" altLang="zh-TW" dirty="0" err="1"/>
              <a:t>pwd</a:t>
            </a:r>
            <a:r>
              <a:rPr lang="en-US" altLang="zh-TW" dirty="0"/>
              <a:t>):/public </a:t>
            </a:r>
            <a:r>
              <a:rPr lang="en-US" altLang="zh-TW" dirty="0" err="1"/>
              <a:t>danjellz</a:t>
            </a:r>
            <a:r>
              <a:rPr lang="en-US" altLang="zh-TW" dirty="0"/>
              <a:t>/http-server</a:t>
            </a:r>
          </a:p>
          <a:p>
            <a:r>
              <a:rPr lang="en-US" altLang="zh-TW" dirty="0">
                <a:hlinkClick r:id="rId2"/>
              </a:rPr>
              <a:t>http://localhost:8080/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40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C4C8F-1AD2-FF57-9413-FCC07D3A2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8" y="3147444"/>
            <a:ext cx="3943900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46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F804B-5DE3-B523-6CA8-9F64A3E86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compose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2FB11-453B-C9C0-9194-C5B3BD4D7C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Run multiple container application</a:t>
            </a:r>
          </a:p>
          <a:p>
            <a:r>
              <a:rPr lang="en-US" altLang="zh-TW" dirty="0"/>
              <a:t>Simplify the docker run command</a:t>
            </a:r>
          </a:p>
          <a:p>
            <a:r>
              <a:rPr lang="en-US" altLang="zh-TW" dirty="0"/>
              <a:t>Part of </a:t>
            </a:r>
            <a:r>
              <a:rPr lang="en-US" altLang="zh-TW" dirty="0">
                <a:hlinkClick r:id="rId2"/>
              </a:rPr>
              <a:t>CI/CD</a:t>
            </a:r>
            <a:endParaRPr lang="en-US" altLang="zh-TW" dirty="0"/>
          </a:p>
          <a:p>
            <a:r>
              <a:rPr lang="en-US" altLang="zh-TW" dirty="0"/>
              <a:t>Useful tool convert docker run command into docker-</a:t>
            </a:r>
            <a:r>
              <a:rPr lang="en-US" altLang="zh-TW" dirty="0" err="1"/>
              <a:t>compose.yaml</a:t>
            </a:r>
            <a:r>
              <a:rPr lang="en-US" altLang="zh-TW" dirty="0"/>
              <a:t> : </a:t>
            </a:r>
            <a:r>
              <a:rPr lang="en-US" altLang="zh-TW" dirty="0">
                <a:hlinkClick r:id="rId3"/>
              </a:rPr>
              <a:t>composerize.com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Can work with </a:t>
            </a:r>
            <a:r>
              <a:rPr lang="en-US" altLang="zh-TW" dirty="0" err="1"/>
              <a:t>Dockerfile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F9AAE-9BB0-E57C-1000-600FFF5A18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41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1B900-B977-852A-AE2F-E60FE47F6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656F7A-918D-FD2D-AA60-0DE9C6645A84}"/>
              </a:ext>
            </a:extLst>
          </p:cNvPr>
          <p:cNvGrpSpPr/>
          <p:nvPr/>
        </p:nvGrpSpPr>
        <p:grpSpPr>
          <a:xfrm>
            <a:off x="578680" y="2601495"/>
            <a:ext cx="9527303" cy="1724266"/>
            <a:chOff x="250125" y="3770688"/>
            <a:chExt cx="9527303" cy="17242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A90B22-BA29-B512-1BD8-6333923F0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0125" y="4207030"/>
              <a:ext cx="4849004" cy="8515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9E7D07-C7D4-6F30-5ACC-09C3DCEE1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898" y="3770688"/>
              <a:ext cx="2543530" cy="1724266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1CF5CB92-8D3D-8646-9237-4A9C7DF57CE7}"/>
                </a:ext>
              </a:extLst>
            </p:cNvPr>
            <p:cNvSpPr/>
            <p:nvPr/>
          </p:nvSpPr>
          <p:spPr>
            <a:xfrm>
              <a:off x="5461233" y="4412609"/>
              <a:ext cx="1476462" cy="45300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1AE9C-C441-1ACF-B3DE-7B1C077277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85" y="5201421"/>
            <a:ext cx="3743847" cy="9145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B27FE51-A8EA-0D78-02C5-3C9F7A2E996A}"/>
              </a:ext>
            </a:extLst>
          </p:cNvPr>
          <p:cNvSpPr/>
          <p:nvPr/>
        </p:nvSpPr>
        <p:spPr>
          <a:xfrm>
            <a:off x="1307503" y="5427217"/>
            <a:ext cx="1150471" cy="2185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3610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9BE0-3B39-B1C3-47CA-CDA360C4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0"/>
            <a:ext cx="10471004" cy="745007"/>
          </a:xfrm>
        </p:spPr>
        <p:txBody>
          <a:bodyPr/>
          <a:lstStyle/>
          <a:p>
            <a:r>
              <a:rPr lang="en-US" altLang="zh-TW" dirty="0"/>
              <a:t>Classwork 2 : Launch your first docker app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AFC33-9C17-A45D-6609-9FE8BF4BF71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Web-based server monitor</a:t>
            </a:r>
          </a:p>
          <a:p>
            <a:r>
              <a:rPr lang="en-US" altLang="zh-TW" dirty="0"/>
              <a:t>cd glances</a:t>
            </a:r>
          </a:p>
          <a:p>
            <a:r>
              <a:rPr lang="en-US" altLang="zh-TW" dirty="0"/>
              <a:t>docker compose up -d</a:t>
            </a:r>
          </a:p>
          <a:p>
            <a:r>
              <a:rPr lang="en-US" altLang="zh-TW" dirty="0">
                <a:hlinkClick r:id="rId2"/>
              </a:rPr>
              <a:t>http://localhost:61208/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E536E-7F08-3F0C-6A44-EB18D6CAD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F9286-9630-77DE-FF57-C774F25AA2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45B3A-7D8B-DAC2-9A34-AFC413B2B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048" y="1924801"/>
            <a:ext cx="8092219" cy="42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29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251C5-6D4D-B8D3-412D-95C2BA1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exec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87024-779B-6880-8003-35AB5910C63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Execute a command in a running container</a:t>
            </a:r>
          </a:p>
          <a:p>
            <a:r>
              <a:rPr lang="en-US" altLang="zh-TW" dirty="0"/>
              <a:t>docker exec -it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/bin/bash</a:t>
            </a:r>
          </a:p>
          <a:p>
            <a:pPr lvl="1"/>
            <a:r>
              <a:rPr lang="en-US" altLang="zh-TW" dirty="0"/>
              <a:t>-it : interactive(-</a:t>
            </a:r>
            <a:r>
              <a:rPr lang="en-US" altLang="zh-TW" dirty="0" err="1"/>
              <a:t>i</a:t>
            </a:r>
            <a:r>
              <a:rPr lang="en-US" altLang="zh-TW" dirty="0"/>
              <a:t>) combine pseudo-TTY(-t)</a:t>
            </a:r>
          </a:p>
          <a:p>
            <a:pPr lvl="1"/>
            <a:r>
              <a:rPr lang="en-US" altLang="zh-TW" dirty="0"/>
              <a:t>/bin/bash : execute Linux shell</a:t>
            </a:r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4C69E-ED09-81B9-DDBB-761C14D39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43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AC52A-E1EE-06E4-4291-E7C8176CA2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3D01C5-F1E2-6CD5-CB35-18CE805D4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23" y="3304098"/>
            <a:ext cx="10345594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27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A12B2-734C-6256-C897-97791AB21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commit, save, load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F55EC-39D5-1C7A-21AB-1A6F6CF336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Docker commit : create a new image from a container's changes</a:t>
            </a:r>
          </a:p>
          <a:p>
            <a:pPr lvl="1"/>
            <a:r>
              <a:rPr lang="en-US" altLang="zh-TW" dirty="0"/>
              <a:t>docker commit </a:t>
            </a:r>
            <a:r>
              <a:rPr lang="en-US" altLang="zh-TW" dirty="0" err="1"/>
              <a:t>itri</a:t>
            </a:r>
            <a:r>
              <a:rPr lang="en-US" altLang="zh-TW" dirty="0"/>
              <a:t>-</a:t>
            </a:r>
            <a:r>
              <a:rPr lang="en-US" altLang="zh-TW" dirty="0" err="1"/>
              <a:t>bev</a:t>
            </a:r>
            <a:r>
              <a:rPr lang="en-US" altLang="zh-TW" dirty="0"/>
              <a:t>-container frakw/</a:t>
            </a:r>
            <a:r>
              <a:rPr lang="en-US" altLang="zh-TW" dirty="0" err="1"/>
              <a:t>itri-bev-image:latest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Docker save : export image to a .tar file</a:t>
            </a:r>
          </a:p>
          <a:p>
            <a:pPr lvl="1"/>
            <a:r>
              <a:rPr lang="en-US" altLang="zh-TW" dirty="0"/>
              <a:t>docker save frakw/</a:t>
            </a:r>
            <a:r>
              <a:rPr lang="en-US" altLang="zh-TW" dirty="0" err="1"/>
              <a:t>itri-bev-image:latest</a:t>
            </a:r>
            <a:r>
              <a:rPr lang="en-US" altLang="zh-TW" dirty="0"/>
              <a:t> &gt; itri-bev-image.tar</a:t>
            </a:r>
          </a:p>
          <a:p>
            <a:endParaRPr lang="en-US" altLang="zh-TW" dirty="0"/>
          </a:p>
          <a:p>
            <a:r>
              <a:rPr lang="en-US" altLang="zh-TW" dirty="0"/>
              <a:t>Docker load : load image from .tar file</a:t>
            </a:r>
          </a:p>
          <a:p>
            <a:pPr lvl="1"/>
            <a:r>
              <a:rPr lang="en-US" altLang="zh-TW" dirty="0"/>
              <a:t>docker load &lt; itri-bev-image.tar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FFCA2-8A12-4BB0-6E80-A91B2C8C1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ECCFD-154C-C612-6B1E-53AFC0B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1026" name="Picture 2" descr="Docker Tutorial - Docker Commit (Create image with container) Save(Backup)  Load(Restore) - Part15">
            <a:extLst>
              <a:ext uri="{FF2B5EF4-FFF2-40B4-BE49-F238E27FC236}">
                <a16:creationId xmlns:a16="http://schemas.microsoft.com/office/drawing/2014/main" id="{54BF0EDD-FE0A-B4F5-9F8F-14841660E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9" r="12955"/>
          <a:stretch/>
        </p:blipFill>
        <p:spPr bwMode="auto">
          <a:xfrm>
            <a:off x="7755812" y="3172431"/>
            <a:ext cx="3959604" cy="299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4E21E8-71C2-8F45-F5B2-7212B80B1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2" y="4416514"/>
            <a:ext cx="6396673" cy="164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5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93DE10-9AF5-9629-4A9B-DAD288D1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69" y="2997558"/>
            <a:ext cx="6510987" cy="3758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7EDD0E-A0DC-48C1-8936-66C966924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26" y="102281"/>
            <a:ext cx="10184412" cy="1172846"/>
          </a:xfrm>
        </p:spPr>
        <p:txBody>
          <a:bodyPr/>
          <a:lstStyle/>
          <a:p>
            <a:r>
              <a:rPr lang="en-US" altLang="zh-TW" dirty="0"/>
              <a:t>Homework 2 : write </a:t>
            </a:r>
            <a:r>
              <a:rPr lang="en-US" altLang="zh-TW" dirty="0" err="1"/>
              <a:t>Dockerfile</a:t>
            </a:r>
            <a:r>
              <a:rPr lang="en-US" altLang="zh-TW" dirty="0"/>
              <a:t> and docker-</a:t>
            </a:r>
            <a:r>
              <a:rPr lang="en-US" altLang="zh-TW" dirty="0" err="1"/>
              <a:t>compose.yaml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FEAB0-2271-34CB-833D-F84E6707C5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275127"/>
            <a:ext cx="11662072" cy="5138827"/>
          </a:xfrm>
        </p:spPr>
        <p:txBody>
          <a:bodyPr/>
          <a:lstStyle/>
          <a:p>
            <a:r>
              <a:rPr lang="en-US" altLang="zh-TW" dirty="0"/>
              <a:t>Use docker compose up -d can automatically build image and run a container</a:t>
            </a:r>
          </a:p>
          <a:p>
            <a:r>
              <a:rPr lang="en-US" altLang="zh-TW" dirty="0">
                <a:highlight>
                  <a:srgbClr val="C0C0C0"/>
                </a:highlight>
              </a:rPr>
              <a:t>python detect.py --view-</a:t>
            </a:r>
            <a:r>
              <a:rPr lang="en-US" altLang="zh-TW" dirty="0" err="1">
                <a:highlight>
                  <a:srgbClr val="C0C0C0"/>
                </a:highlight>
              </a:rPr>
              <a:t>img</a:t>
            </a:r>
            <a:r>
              <a:rPr lang="en-US" altLang="zh-TW" dirty="0">
                <a:highlight>
                  <a:srgbClr val="C0C0C0"/>
                </a:highlight>
              </a:rPr>
              <a:t> --</a:t>
            </a:r>
            <a:r>
              <a:rPr lang="en-US" altLang="zh-TW" dirty="0" err="1">
                <a:highlight>
                  <a:srgbClr val="C0C0C0"/>
                </a:highlight>
              </a:rPr>
              <a:t>nosave</a:t>
            </a:r>
            <a:r>
              <a:rPr lang="en-US" altLang="zh-TW" dirty="0">
                <a:highlight>
                  <a:srgbClr val="C0C0C0"/>
                </a:highlight>
              </a:rPr>
              <a:t> --weights yolov5x.pt --source video/</a:t>
            </a:r>
            <a:r>
              <a:rPr lang="en-US" altLang="zh-TW" dirty="0" err="1">
                <a:highlight>
                  <a:srgbClr val="C0C0C0"/>
                </a:highlight>
              </a:rPr>
              <a:t>argoverse</a:t>
            </a:r>
            <a:r>
              <a:rPr lang="en-US" altLang="zh-TW" dirty="0">
                <a:highlight>
                  <a:srgbClr val="C0C0C0"/>
                </a:highlight>
              </a:rPr>
              <a:t>/argoverse.mp4  --run-</a:t>
            </a:r>
            <a:r>
              <a:rPr lang="en-US" altLang="zh-TW" dirty="0" err="1">
                <a:highlight>
                  <a:srgbClr val="C0C0C0"/>
                </a:highlight>
              </a:rPr>
              <a:t>liteMono</a:t>
            </a:r>
            <a:r>
              <a:rPr lang="en-US" altLang="zh-TW" dirty="0">
                <a:highlight>
                  <a:srgbClr val="C0C0C0"/>
                </a:highlight>
              </a:rPr>
              <a:t> --run-</a:t>
            </a:r>
            <a:r>
              <a:rPr lang="en-US" altLang="zh-TW" dirty="0" err="1">
                <a:highlight>
                  <a:srgbClr val="C0C0C0"/>
                </a:highlight>
              </a:rPr>
              <a:t>bev</a:t>
            </a:r>
            <a:r>
              <a:rPr lang="en-US" altLang="zh-TW" dirty="0">
                <a:highlight>
                  <a:srgbClr val="C0C0C0"/>
                </a:highlight>
              </a:rPr>
              <a:t> --classes 2 5 7</a:t>
            </a:r>
          </a:p>
          <a:p>
            <a:r>
              <a:rPr lang="en-US" altLang="zh-TW" dirty="0"/>
              <a:t>Hint : nvidia-docker2, </a:t>
            </a:r>
            <a:r>
              <a:rPr lang="en-US" altLang="zh-TW" dirty="0" err="1"/>
              <a:t>xhost</a:t>
            </a:r>
            <a:r>
              <a:rPr lang="en-US" altLang="zh-TW" dirty="0"/>
              <a:t>, </a:t>
            </a:r>
            <a:r>
              <a:rPr lang="en-US" altLang="zh-TW" dirty="0">
                <a:hlinkClick r:id="rId3"/>
              </a:rPr>
              <a:t>nvidia </a:t>
            </a:r>
            <a:r>
              <a:rPr lang="en-US" altLang="zh-TW" dirty="0" err="1">
                <a:hlinkClick r:id="rId3"/>
              </a:rPr>
              <a:t>ngc</a:t>
            </a:r>
            <a:endParaRPr lang="en-US" altLang="zh-TW" dirty="0"/>
          </a:p>
          <a:p>
            <a:endParaRPr lang="zh-TW" altLang="en-US" dirty="0">
              <a:highlight>
                <a:srgbClr val="C0C0C0"/>
              </a:highligh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1B7EFA-88C3-6366-2DC3-7321625A4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364EF-9D81-C227-E945-23A1ACF57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52E2AC-D265-4FEA-27E3-911784378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8" y="2773923"/>
            <a:ext cx="6067646" cy="65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49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Label Training Data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1283630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7210267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Linux and Networking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27658376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37C40-48A1-DA59-3BCE-566C342B4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35" y="2870240"/>
            <a:ext cx="8512773" cy="307838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TW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7200" dirty="0">
                <a:solidFill>
                  <a:srgbClr val="1C4A7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br>
              <a:rPr lang="en-TW" sz="4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TW" sz="4400" dirty="0">
                <a:latin typeface="Consolas" panose="020B0609020204030204" pitchFamily="49" charset="0"/>
                <a:cs typeface="Consolas" panose="020B0609020204030204" pitchFamily="49" charset="0"/>
              </a:rPr>
              <a:t>Markup Language and Resume</a:t>
            </a:r>
            <a:endParaRPr lang="en-TW" sz="4000" dirty="0"/>
          </a:p>
        </p:txBody>
      </p:sp>
    </p:spTree>
    <p:extLst>
      <p:ext uri="{BB962C8B-B14F-4D97-AF65-F5344CB8AC3E}">
        <p14:creationId xmlns:p14="http://schemas.microsoft.com/office/powerpoint/2010/main" val="347313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9915C-7E17-C026-E62F-16152AE86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software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BC9B8-2328-C08C-FA70-9907AC68D1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Two Authentication Way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Password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 (more safety)</a:t>
            </a:r>
          </a:p>
          <a:p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Ssh require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Host </a:t>
            </a:r>
            <a:r>
              <a:rPr lang="en-US" altLang="zh-TW" dirty="0" err="1">
                <a:latin typeface="Consolas" panose="020B0609020204030204" pitchFamily="49" charset="0"/>
              </a:rPr>
              <a:t>ip</a:t>
            </a:r>
            <a:r>
              <a:rPr lang="en-US" altLang="zh-TW" dirty="0">
                <a:latin typeface="Consolas" panose="020B0609020204030204" pitchFamily="49" charset="0"/>
              </a:rPr>
              <a:t> : &lt;</a:t>
            </a:r>
            <a:r>
              <a:rPr lang="en-US" altLang="zh-TW" dirty="0" err="1">
                <a:latin typeface="Consolas" panose="020B0609020204030204" pitchFamily="49" charset="0"/>
              </a:rPr>
              <a:t>server_ip</a:t>
            </a:r>
            <a:r>
              <a:rPr lang="en-US" altLang="zh-TW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Username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Private key / Password</a:t>
            </a:r>
          </a:p>
          <a:p>
            <a:pPr lvl="1"/>
            <a:endParaRPr lang="en-US" altLang="zh-TW" dirty="0">
              <a:latin typeface="Consolas" panose="020B0609020204030204" pitchFamily="49" charset="0"/>
            </a:endParaRPr>
          </a:p>
          <a:p>
            <a:r>
              <a:rPr lang="en-US" altLang="zh-TW" dirty="0">
                <a:latin typeface="Consolas" panose="020B0609020204030204" pitchFamily="49" charset="0"/>
              </a:rPr>
              <a:t>OpenSSH</a:t>
            </a:r>
          </a:p>
          <a:p>
            <a:pPr lvl="1"/>
            <a:r>
              <a:rPr lang="en-US" altLang="zh-TW" sz="1600" dirty="0" err="1">
                <a:latin typeface="Consolas" panose="020B0609020204030204" pitchFamily="49" charset="0"/>
              </a:rPr>
              <a:t>sudo</a:t>
            </a:r>
            <a:r>
              <a:rPr lang="en-US" altLang="zh-TW" sz="1600" dirty="0">
                <a:latin typeface="Consolas" panose="020B0609020204030204" pitchFamily="49" charset="0"/>
              </a:rPr>
              <a:t> apt install </a:t>
            </a:r>
            <a:r>
              <a:rPr lang="en-US" altLang="zh-TW" sz="1600" dirty="0" err="1">
                <a:latin typeface="Consolas" panose="020B0609020204030204" pitchFamily="49" charset="0"/>
              </a:rPr>
              <a:t>openssh</a:t>
            </a:r>
            <a:r>
              <a:rPr lang="en-US" altLang="zh-TW" sz="1600" dirty="0">
                <a:latin typeface="Consolas" panose="020B0609020204030204" pitchFamily="49" charset="0"/>
              </a:rPr>
              <a:t>-client</a:t>
            </a:r>
            <a:endParaRPr lang="zh-TW" altLang="en-US" sz="16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0A1F0-A156-7126-FED6-FC6F5C5E52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558E6-C467-4D0B-17BB-91345A9D4F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87D4F4-9766-5328-D57C-D19E575B311C}"/>
              </a:ext>
            </a:extLst>
          </p:cNvPr>
          <p:cNvGrpSpPr/>
          <p:nvPr/>
        </p:nvGrpSpPr>
        <p:grpSpPr>
          <a:xfrm>
            <a:off x="5063174" y="1135505"/>
            <a:ext cx="6962931" cy="4693762"/>
            <a:chOff x="4713157" y="1496232"/>
            <a:chExt cx="6962931" cy="46937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B57F174-06FC-AA8D-867B-8A6D68D3F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13157" y="1496232"/>
              <a:ext cx="6962931" cy="469376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8D73F23-6CC2-33A3-D8DA-74744C667EBE}"/>
                </a:ext>
              </a:extLst>
            </p:cNvPr>
            <p:cNvSpPr/>
            <p:nvPr/>
          </p:nvSpPr>
          <p:spPr>
            <a:xfrm>
              <a:off x="4805436" y="2801924"/>
              <a:ext cx="2291649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F51E837-7212-FB80-C726-56FA2714E63E}"/>
                </a:ext>
              </a:extLst>
            </p:cNvPr>
            <p:cNvSpPr/>
            <p:nvPr/>
          </p:nvSpPr>
          <p:spPr>
            <a:xfrm>
              <a:off x="8430936" y="2801924"/>
              <a:ext cx="1803634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6925138-FB6C-DD4C-A40D-BE020DFF1F7D}"/>
                </a:ext>
              </a:extLst>
            </p:cNvPr>
            <p:cNvSpPr/>
            <p:nvPr/>
          </p:nvSpPr>
          <p:spPr>
            <a:xfrm>
              <a:off x="5342331" y="4766346"/>
              <a:ext cx="2862101" cy="4110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6075D-C6FD-30D4-34AA-980119BD29AE}"/>
              </a:ext>
            </a:extLst>
          </p:cNvPr>
          <p:cNvSpPr txBox="1"/>
          <p:nvPr/>
        </p:nvSpPr>
        <p:spPr>
          <a:xfrm>
            <a:off x="4979284" y="361756"/>
            <a:ext cx="4142481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If you use windows</a:t>
            </a:r>
          </a:p>
          <a:p>
            <a:r>
              <a:rPr lang="en-US" altLang="zh-TW" dirty="0" err="1"/>
              <a:t>MobaXterm</a:t>
            </a:r>
            <a:r>
              <a:rPr lang="en-US" altLang="zh-TW" dirty="0"/>
              <a:t> (support a lot of protocol)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86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2D825-5FB5-0549-84F3-9908F828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A415-FB16-EDD9-60AF-099EEFBEDC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0125" y="1028733"/>
            <a:ext cx="11662072" cy="1644129"/>
          </a:xfrm>
        </p:spPr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F5EC5-5390-4A33-E4B9-C9D8406FA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2FA163-836C-08B8-5FD3-A008EA28B0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6898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6B972-B30A-2409-AA1C-B45A4893B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" y="2596978"/>
            <a:ext cx="12192000" cy="1166639"/>
          </a:xfrm>
        </p:spPr>
        <p:txBody>
          <a:bodyPr/>
          <a:lstStyle/>
          <a:p>
            <a:r>
              <a:rPr lang="en-TW" sz="5333" i="1" dirty="0">
                <a:latin typeface="Consolas" panose="020B0609020204030204" pitchFamily="49" charset="0"/>
                <a:cs typeface="Consolas" panose="020B0609020204030204" pitchFamily="49" charset="0"/>
              </a:rPr>
              <a:t>Thank you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6405725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B21098F-A399-24BD-F151-72DBC7B5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C1BCD4-30B7-09BA-72D5-599B59FDFC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SSH Tutorial: What is SSH, Encryptions and Ports (hostinger.co.uk)</a:t>
            </a:r>
            <a:endParaRPr lang="en-US" altLang="zh-TW" dirty="0"/>
          </a:p>
          <a:p>
            <a:r>
              <a:rPr lang="en-US" altLang="zh-TW" dirty="0" err="1">
                <a:hlinkClick r:id="rId3"/>
              </a:rPr>
              <a:t>MobaXterm</a:t>
            </a:r>
            <a:r>
              <a:rPr lang="en-US" altLang="zh-TW" dirty="0">
                <a:hlinkClick r:id="rId3"/>
              </a:rPr>
              <a:t> free </a:t>
            </a:r>
            <a:r>
              <a:rPr lang="en-US" altLang="zh-TW" dirty="0" err="1">
                <a:hlinkClick r:id="rId3"/>
              </a:rPr>
              <a:t>Xserver</a:t>
            </a:r>
            <a:r>
              <a:rPr lang="en-US" altLang="zh-TW" dirty="0">
                <a:hlinkClick r:id="rId3"/>
              </a:rPr>
              <a:t> and tabbed SSH client for Windows (mobatek.net)</a:t>
            </a:r>
            <a:endParaRPr lang="en-US" altLang="zh-TW" dirty="0"/>
          </a:p>
          <a:p>
            <a:r>
              <a:rPr lang="en-US" altLang="zh-TW" dirty="0">
                <a:hlinkClick r:id="rId4"/>
              </a:rPr>
              <a:t>SSH · Cloudflare Zero Trust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Gitflow</a:t>
            </a:r>
            <a:r>
              <a:rPr lang="en-US" altLang="zh-TW" dirty="0">
                <a:hlinkClick r:id="rId5"/>
              </a:rPr>
              <a:t> Workflow | Atlassian Git Tutorial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Git &amp; GitHub </a:t>
            </a:r>
            <a:r>
              <a:rPr lang="zh-TW" altLang="en-US" dirty="0">
                <a:hlinkClick r:id="rId6"/>
              </a:rPr>
              <a:t>教學手冊 </a:t>
            </a:r>
            <a:r>
              <a:rPr lang="en-US" altLang="zh-TW" dirty="0">
                <a:hlinkClick r:id="rId6"/>
              </a:rPr>
              <a:t>- Git </a:t>
            </a:r>
            <a:r>
              <a:rPr lang="zh-TW" altLang="en-US" dirty="0">
                <a:hlinkClick r:id="rId6"/>
              </a:rPr>
              <a:t>環境教學 </a:t>
            </a:r>
            <a:r>
              <a:rPr lang="en-US" altLang="zh-TW" dirty="0">
                <a:hlinkClick r:id="rId6"/>
              </a:rPr>
              <a:t>| W3HexSchool</a:t>
            </a:r>
            <a:endParaRPr lang="en-US" altLang="zh-TW" dirty="0"/>
          </a:p>
          <a:p>
            <a:r>
              <a:rPr lang="fr-FR" altLang="zh-TW" dirty="0" err="1">
                <a:hlinkClick r:id="rId7"/>
              </a:rPr>
              <a:t>Installing</a:t>
            </a:r>
            <a:r>
              <a:rPr lang="fr-FR" altLang="zh-TW" dirty="0">
                <a:hlinkClick r:id="rId7"/>
              </a:rPr>
              <a:t> on Linux — </a:t>
            </a:r>
            <a:r>
              <a:rPr lang="fr-FR" altLang="zh-TW" dirty="0" err="1">
                <a:hlinkClick r:id="rId7"/>
              </a:rPr>
              <a:t>conda</a:t>
            </a:r>
            <a:r>
              <a:rPr lang="fr-FR" altLang="zh-TW" dirty="0">
                <a:hlinkClick r:id="rId7"/>
              </a:rPr>
              <a:t> 24.3.1.dev62 documentation</a:t>
            </a:r>
            <a:endParaRPr lang="fr-FR" altLang="zh-TW" dirty="0"/>
          </a:p>
          <a:p>
            <a:r>
              <a:rPr lang="en-US" altLang="zh-TW" dirty="0">
                <a:hlinkClick r:id="rId8"/>
              </a:rPr>
              <a:t>https://www.reddit.com/r/Python/comments/w564g0/can_anyone_explain_the_differences_of_conda_vs_pip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conda</a:t>
            </a:r>
            <a:r>
              <a:rPr lang="zh-TW" altLang="en-US" dirty="0">
                <a:hlinkClick r:id="rId9"/>
              </a:rPr>
              <a:t>还是</a:t>
            </a:r>
            <a:r>
              <a:rPr lang="en-US" altLang="zh-TW" dirty="0">
                <a:hlinkClick r:id="rId9"/>
              </a:rPr>
              <a:t>docker</a:t>
            </a:r>
            <a:r>
              <a:rPr lang="zh-TW" altLang="en-US" dirty="0">
                <a:hlinkClick r:id="rId9"/>
              </a:rPr>
              <a:t>？ </a:t>
            </a:r>
            <a:r>
              <a:rPr lang="en-US" altLang="zh-TW" dirty="0">
                <a:hlinkClick r:id="rId9"/>
              </a:rPr>
              <a:t>- </a:t>
            </a:r>
            <a:r>
              <a:rPr lang="zh-TW" altLang="en-US" dirty="0">
                <a:hlinkClick r:id="rId9"/>
              </a:rPr>
              <a:t>知乎 </a:t>
            </a:r>
            <a:r>
              <a:rPr lang="en-US" altLang="zh-TW" dirty="0">
                <a:hlinkClick r:id="rId9"/>
              </a:rPr>
              <a:t>(zhihu.com)</a:t>
            </a:r>
            <a:endParaRPr lang="en-US" altLang="zh-TW" dirty="0"/>
          </a:p>
          <a:p>
            <a:r>
              <a:rPr lang="zh-TW" altLang="en-US" dirty="0">
                <a:hlinkClick r:id="rId10"/>
              </a:rPr>
              <a:t>一文讲清楚</a:t>
            </a:r>
            <a:r>
              <a:rPr lang="en-US" altLang="zh-TW" dirty="0">
                <a:hlinkClick r:id="rId10"/>
              </a:rPr>
              <a:t>CUDA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CUDA toolkit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CUDNN</a:t>
            </a:r>
            <a:r>
              <a:rPr lang="zh-TW" altLang="en-US" dirty="0">
                <a:hlinkClick r:id="rId10"/>
              </a:rPr>
              <a:t>、</a:t>
            </a:r>
            <a:r>
              <a:rPr lang="en-US" altLang="zh-TW" dirty="0">
                <a:hlinkClick r:id="rId10"/>
              </a:rPr>
              <a:t>NVCC</a:t>
            </a:r>
            <a:r>
              <a:rPr lang="zh-TW" altLang="en-US" dirty="0">
                <a:hlinkClick r:id="rId10"/>
              </a:rPr>
              <a:t>关系</a:t>
            </a:r>
            <a:r>
              <a:rPr lang="en-US" altLang="zh-TW" dirty="0">
                <a:hlinkClick r:id="rId10"/>
              </a:rPr>
              <a:t>-CSDN</a:t>
            </a:r>
            <a:r>
              <a:rPr lang="zh-TW" altLang="en-US" dirty="0">
                <a:hlinkClick r:id="rId10"/>
              </a:rPr>
              <a:t>博客</a:t>
            </a:r>
            <a:endParaRPr lang="en-US" altLang="zh-TW" dirty="0"/>
          </a:p>
          <a:p>
            <a:r>
              <a:rPr lang="en-US" altLang="zh-TW" dirty="0" err="1">
                <a:hlinkClick r:id="rId11"/>
              </a:rPr>
              <a:t>Bitovi</a:t>
            </a:r>
            <a:r>
              <a:rPr lang="en-US" altLang="zh-TW" dirty="0">
                <a:hlinkClick r:id="rId11"/>
              </a:rPr>
              <a:t> Academy - What is Docker</a:t>
            </a:r>
            <a:endParaRPr lang="en-US" altLang="zh-TW" dirty="0"/>
          </a:p>
          <a:p>
            <a:r>
              <a:rPr lang="sv-SE" altLang="zh-TW" dirty="0">
                <a:hlinkClick r:id="rId12"/>
              </a:rPr>
              <a:t>Install Docker Engine on Debian | Docker Docs</a:t>
            </a:r>
            <a:endParaRPr lang="sv-SE" altLang="zh-TW" dirty="0"/>
          </a:p>
          <a:p>
            <a:r>
              <a:rPr lang="en-US" altLang="zh-TW" dirty="0">
                <a:hlinkClick r:id="rId13"/>
              </a:rPr>
              <a:t>Docker overview | Docker Docs</a:t>
            </a:r>
            <a:endParaRPr lang="en-US" altLang="zh-TW" dirty="0"/>
          </a:p>
          <a:p>
            <a:r>
              <a:rPr lang="en-US" altLang="zh-TW" dirty="0" err="1">
                <a:hlinkClick r:id="rId14"/>
              </a:rPr>
              <a:t>twtrubiks</a:t>
            </a:r>
            <a:r>
              <a:rPr lang="en-US" altLang="zh-TW" dirty="0">
                <a:hlinkClick r:id="rId14"/>
              </a:rPr>
              <a:t>/docker-tutorial: Docker </a:t>
            </a:r>
            <a:r>
              <a:rPr lang="zh-TW" altLang="en-US" dirty="0">
                <a:hlinkClick r:id="rId14"/>
              </a:rPr>
              <a:t>基本教學 </a:t>
            </a:r>
            <a:r>
              <a:rPr lang="en-US" altLang="zh-TW" dirty="0">
                <a:hlinkClick r:id="rId14"/>
              </a:rPr>
              <a:t>- </a:t>
            </a:r>
            <a:r>
              <a:rPr lang="zh-TW" altLang="en-US" dirty="0">
                <a:hlinkClick r:id="rId14"/>
              </a:rPr>
              <a:t>從無到有 </a:t>
            </a:r>
            <a:r>
              <a:rPr lang="en-US" altLang="zh-TW" dirty="0">
                <a:hlinkClick r:id="rId14"/>
              </a:rPr>
              <a:t>Docker-Beginners-Guide </a:t>
            </a:r>
            <a:r>
              <a:rPr lang="zh-TW" altLang="en-US" dirty="0">
                <a:hlinkClick r:id="rId14"/>
              </a:rPr>
              <a:t>教你用 </a:t>
            </a:r>
            <a:r>
              <a:rPr lang="en-US" altLang="zh-TW" dirty="0">
                <a:hlinkClick r:id="rId14"/>
              </a:rPr>
              <a:t>Docker </a:t>
            </a:r>
            <a:r>
              <a:rPr lang="zh-TW" altLang="en-US" dirty="0">
                <a:hlinkClick r:id="rId14"/>
              </a:rPr>
              <a:t>建立 </a:t>
            </a:r>
            <a:r>
              <a:rPr lang="en-US" altLang="zh-TW" dirty="0">
                <a:hlinkClick r:id="rId14"/>
              </a:rPr>
              <a:t>Django + PostgreSQL </a:t>
            </a:r>
            <a:r>
              <a:rPr lang="zh-TW" altLang="en-US" dirty="0">
                <a:hlinkClick r:id="rId14"/>
              </a:rPr>
              <a:t>📝 </a:t>
            </a:r>
            <a:r>
              <a:rPr lang="en-US" altLang="zh-TW" dirty="0">
                <a:hlinkClick r:id="rId14"/>
              </a:rPr>
              <a:t>(github.com)</a:t>
            </a:r>
            <a:endParaRPr lang="en-US" altLang="zh-TW" dirty="0"/>
          </a:p>
          <a:p>
            <a:r>
              <a:rPr lang="en-US" altLang="zh-TW" dirty="0">
                <a:hlinkClick r:id="rId15"/>
              </a:rPr>
              <a:t>Docker and Kubernetes | How are they better together? (k21academy.com)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0456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F7BD2-F096-2B91-990E-DAC05E307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CEF43-4728-463E-C825-A708720236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Docker Container. Docker containers represent a… | by </a:t>
            </a:r>
            <a:r>
              <a:rPr lang="en-US" altLang="zh-TW" dirty="0" err="1">
                <a:hlinkClick r:id="rId2"/>
              </a:rPr>
              <a:t>MrDevSecOps</a:t>
            </a:r>
            <a:r>
              <a:rPr lang="en-US" altLang="zh-TW" dirty="0">
                <a:hlinkClick r:id="rId2"/>
              </a:rPr>
              <a:t> | Medium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How to move docker data directory to another location on Ubuntu | </a:t>
            </a:r>
            <a:r>
              <a:rPr lang="en-US" altLang="zh-TW" dirty="0" err="1">
                <a:hlinkClick r:id="rId3"/>
              </a:rPr>
              <a:t>Guguweb</a:t>
            </a:r>
            <a:endParaRPr lang="en-US" altLang="zh-TW" dirty="0"/>
          </a:p>
          <a:p>
            <a:r>
              <a:rPr lang="en-US" altLang="zh-TW" dirty="0" err="1">
                <a:hlinkClick r:id="rId4"/>
              </a:rPr>
              <a:t>Dockerfile</a:t>
            </a:r>
            <a:r>
              <a:rPr lang="en-US" altLang="zh-TW" dirty="0">
                <a:hlinkClick r:id="rId4"/>
              </a:rPr>
              <a:t> reference | Docker Docs</a:t>
            </a:r>
            <a:endParaRPr lang="en-US" altLang="zh-TW" dirty="0"/>
          </a:p>
          <a:p>
            <a:r>
              <a:rPr lang="en-US" altLang="zh-TW" dirty="0" err="1">
                <a:hlinkClick r:id="rId5"/>
              </a:rPr>
              <a:t>Dockerfile</a:t>
            </a:r>
            <a:r>
              <a:rPr lang="en-US" altLang="zh-TW" dirty="0">
                <a:hlinkClick r:id="rId5"/>
              </a:rPr>
              <a:t> </a:t>
            </a:r>
            <a:r>
              <a:rPr lang="zh-TW" altLang="en-US" dirty="0">
                <a:hlinkClick r:id="rId5"/>
              </a:rPr>
              <a:t>中的 </a:t>
            </a:r>
            <a:r>
              <a:rPr lang="en-US" altLang="zh-TW" dirty="0">
                <a:hlinkClick r:id="rId5"/>
              </a:rPr>
              <a:t>COPY </a:t>
            </a:r>
            <a:r>
              <a:rPr lang="zh-TW" altLang="en-US" dirty="0">
                <a:hlinkClick r:id="rId5"/>
              </a:rPr>
              <a:t>与 </a:t>
            </a:r>
            <a:r>
              <a:rPr lang="en-US" altLang="zh-TW" dirty="0">
                <a:hlinkClick r:id="rId5"/>
              </a:rPr>
              <a:t>ADD </a:t>
            </a:r>
            <a:r>
              <a:rPr lang="zh-TW" altLang="en-US" dirty="0">
                <a:hlinkClick r:id="rId5"/>
              </a:rPr>
              <a:t>命令 </a:t>
            </a:r>
            <a:r>
              <a:rPr lang="en-US" altLang="zh-TW" dirty="0">
                <a:hlinkClick r:id="rId5"/>
              </a:rPr>
              <a:t>- </a:t>
            </a:r>
            <a:r>
              <a:rPr lang="en-US" altLang="zh-TW" dirty="0" err="1">
                <a:hlinkClick r:id="rId5"/>
              </a:rPr>
              <a:t>sparkdev</a:t>
            </a:r>
            <a:r>
              <a:rPr lang="en-US" altLang="zh-TW" dirty="0">
                <a:hlinkClick r:id="rId5"/>
              </a:rPr>
              <a:t> - </a:t>
            </a:r>
            <a:r>
              <a:rPr lang="zh-TW" altLang="en-US" dirty="0">
                <a:hlinkClick r:id="rId5"/>
              </a:rPr>
              <a:t>博客园 </a:t>
            </a:r>
            <a:r>
              <a:rPr lang="en-US" altLang="zh-TW" dirty="0">
                <a:hlinkClick r:id="rId5"/>
              </a:rPr>
              <a:t>(cnblogs.com)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docker run | Docker Docs</a:t>
            </a:r>
            <a:endParaRPr lang="en-US" altLang="zh-TW" dirty="0"/>
          </a:p>
          <a:p>
            <a:r>
              <a:rPr lang="en-US" altLang="zh-TW" dirty="0">
                <a:hlinkClick r:id="rId7"/>
              </a:rPr>
              <a:t>CI/CD - </a:t>
            </a:r>
            <a:r>
              <a:rPr lang="zh-TW" altLang="en-US" dirty="0">
                <a:hlinkClick r:id="rId7"/>
              </a:rPr>
              <a:t>維基百科，自由的百科全書 </a:t>
            </a:r>
            <a:r>
              <a:rPr lang="en-US" altLang="zh-TW" dirty="0">
                <a:hlinkClick r:id="rId7"/>
              </a:rPr>
              <a:t>(wikipedia.org)</a:t>
            </a:r>
            <a:endParaRPr lang="en-US" altLang="zh-TW" dirty="0"/>
          </a:p>
          <a:p>
            <a:r>
              <a:rPr lang="en-US" altLang="zh-TW" dirty="0">
                <a:hlinkClick r:id="rId8"/>
              </a:rPr>
              <a:t>Docker Compose overview | Docker Docs</a:t>
            </a:r>
            <a:endParaRPr lang="en-US" altLang="zh-TW" dirty="0"/>
          </a:p>
          <a:p>
            <a:r>
              <a:rPr lang="en-US" altLang="zh-TW" dirty="0" err="1">
                <a:hlinkClick r:id="rId9"/>
              </a:rPr>
              <a:t>Composerize</a:t>
            </a:r>
            <a:endParaRPr lang="en-US" altLang="zh-TW" dirty="0"/>
          </a:p>
          <a:p>
            <a:r>
              <a:rPr lang="en-US" altLang="zh-TW" dirty="0" err="1">
                <a:hlinkClick r:id="rId10"/>
              </a:rPr>
              <a:t>danjellz</a:t>
            </a:r>
            <a:r>
              <a:rPr lang="en-US" altLang="zh-TW" dirty="0">
                <a:hlinkClick r:id="rId10"/>
              </a:rPr>
              <a:t>/http-server - Docker Image | Docker Hub</a:t>
            </a:r>
            <a:endParaRPr lang="en-US" altLang="zh-TW" dirty="0"/>
          </a:p>
          <a:p>
            <a:r>
              <a:rPr lang="en-US" altLang="zh-TW" dirty="0">
                <a:hlinkClick r:id="rId11"/>
              </a:rPr>
              <a:t>Docker Tutorial - Docker Commit (Create image with container) Save(Backup) Load(Restore) - Part15 (youtube.com)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F0B20-DAA8-CB5E-5813-BAFA747547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52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584E1-30AF-0600-4F3F-A3F879AD6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3816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5AF5-15BA-819E-7B35-3D6F20870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key gen and add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BE3671-64BA-9B1D-5178-81600D1F74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Add a key to your </a:t>
            </a:r>
            <a:r>
              <a:rPr lang="en-US" altLang="zh-TW" dirty="0" err="1">
                <a:latin typeface="Consolas" panose="020B0609020204030204" pitchFamily="49" charset="0"/>
              </a:rPr>
              <a:t>openssh</a:t>
            </a:r>
            <a:r>
              <a:rPr lang="en-US" altLang="zh-TW" dirty="0">
                <a:latin typeface="Consolas" panose="020B0609020204030204" pitchFamily="49" charset="0"/>
              </a:rPr>
              <a:t>-client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cd ~/.ssh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ssh-keygen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key filename :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Enter passphrase (more security)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  <a:p>
            <a:r>
              <a:rPr lang="en-US" altLang="zh-TW" dirty="0">
                <a:latin typeface="Consolas" panose="020B0609020204030204" pitchFamily="49" charset="0"/>
              </a:rPr>
              <a:t>If key is come from another computer</a:t>
            </a:r>
          </a:p>
          <a:p>
            <a:pPr lvl="1"/>
            <a:r>
              <a:rPr lang="en-US" altLang="zh-TW" dirty="0" err="1">
                <a:latin typeface="Consolas" panose="020B0609020204030204" pitchFamily="49" charset="0"/>
              </a:rPr>
              <a:t>chmod</a:t>
            </a:r>
            <a:r>
              <a:rPr lang="en-US" altLang="zh-TW" dirty="0">
                <a:latin typeface="Consolas" panose="020B0609020204030204" pitchFamily="49" charset="0"/>
              </a:rPr>
              <a:t> 600 frakw-test-key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</a:rPr>
              <a:t>ssh-add frakw-test-key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2EE2B-DE5B-53F1-881F-159BC4EECB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C2922-E757-F958-C228-EBE0C1A9DB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5BACB7-20CD-FCB6-1CC0-D535C8930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60" y="173164"/>
            <a:ext cx="5296779" cy="27330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FE35D-379F-6F5D-BE0E-664997BD2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25" y="3321237"/>
            <a:ext cx="4286848" cy="800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D96E95-7781-9FDA-14DE-D34D03787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704"/>
          <a:stretch/>
        </p:blipFill>
        <p:spPr>
          <a:xfrm>
            <a:off x="696287" y="4783599"/>
            <a:ext cx="4570545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C9E81A-DE6B-BA0B-6391-8B9AB16307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9976"/>
          <a:stretch/>
        </p:blipFill>
        <p:spPr>
          <a:xfrm>
            <a:off x="5588750" y="4783599"/>
            <a:ext cx="5775024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3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15383-F505-F7E6-7CB7-1DF246025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GitHub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F7B5D-5196-64DE-92DD-339DBF1C3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>
                <a:latin typeface="Consolas" panose="020B0609020204030204" pitchFamily="49" charset="0"/>
              </a:rPr>
              <a:t>Setting -&gt; SSH and GPG keys -&gt; New SSH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E3309C-C1E1-344C-318A-23927A496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9A6F3-7FF5-EDD5-0713-4B149E3519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DA5B84-0836-BA49-0672-3409760DE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37" y="3682957"/>
            <a:ext cx="6900686" cy="309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5A0C03-A73E-B4A5-862A-3F96187CD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70" y="1651586"/>
            <a:ext cx="5752326" cy="19377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AAE81BB-2C49-2246-998B-41479AA862BD}"/>
              </a:ext>
            </a:extLst>
          </p:cNvPr>
          <p:cNvSpPr/>
          <p:nvPr/>
        </p:nvSpPr>
        <p:spPr>
          <a:xfrm>
            <a:off x="5383420" y="1766383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BBD6B-43AA-F149-FA9C-3473049EEE8B}"/>
              </a:ext>
            </a:extLst>
          </p:cNvPr>
          <p:cNvSpPr/>
          <p:nvPr/>
        </p:nvSpPr>
        <p:spPr>
          <a:xfrm>
            <a:off x="6802558" y="6453716"/>
            <a:ext cx="792341" cy="30200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404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ED0FD9-F9D1-A1F1-83FB-ED011202AF85}"/>
              </a:ext>
            </a:extLst>
          </p:cNvPr>
          <p:cNvSpPr txBox="1">
            <a:spLocks/>
          </p:cNvSpPr>
          <p:nvPr/>
        </p:nvSpPr>
        <p:spPr>
          <a:xfrm>
            <a:off x="250125" y="1028733"/>
            <a:ext cx="6805016" cy="5385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1pPr>
            <a:lvl2pPr marL="914400" marR="0" lvl="1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2pPr>
            <a:lvl3pPr marL="1371600" marR="0" lvl="2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3pPr>
            <a:lvl4pPr marL="1828800" marR="0" lvl="3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4pPr>
            <a:lvl5pPr marL="2286000" marR="0" lvl="4" indent="-663317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 baseline="0">
                <a:solidFill>
                  <a:schemeClr val="accent2">
                    <a:lumMod val="25000"/>
                  </a:schemeClr>
                </a:solidFill>
                <a:latin typeface="+mn-lt"/>
                <a:ea typeface="Microsoft JhengHei" panose="020B0604030504040204" pitchFamily="34" charset="-120"/>
                <a:cs typeface="Abel"/>
                <a:sym typeface="Abe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●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bel"/>
              <a:buChar char="○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Abel"/>
              <a:buChar char="■"/>
              <a:defRPr sz="1867" b="0" i="0" u="none" strike="noStrike" cap="none">
                <a:solidFill>
                  <a:schemeClr val="hlink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r>
              <a:rPr lang="en-US" altLang="zh-TW" dirty="0">
                <a:latin typeface="Consolas" panose="020B0609020204030204" pitchFamily="49" charset="0"/>
              </a:rPr>
              <a:t>Setting -&gt; SSH keys -&gt; Add new key</a:t>
            </a:r>
            <a:endParaRPr lang="zh-TW" altLang="en-US" dirty="0"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548AD1-BA31-7EF7-919C-68E18C75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 Gitlab</a:t>
            </a:r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A669AC-BF03-5C1F-6CCC-89C1983A4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B3B9C-332B-211C-1754-27FB53B9EE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20703EC-8F65-FC02-3CE9-F7A50595363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2636" y="2301065"/>
            <a:ext cx="6695299" cy="4314394"/>
          </a:xfr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01B2213-C057-15D8-3AAE-D0DF5D869358}"/>
              </a:ext>
            </a:extLst>
          </p:cNvPr>
          <p:cNvGrpSpPr/>
          <p:nvPr/>
        </p:nvGrpSpPr>
        <p:grpSpPr>
          <a:xfrm>
            <a:off x="5385732" y="870348"/>
            <a:ext cx="6557731" cy="1430718"/>
            <a:chOff x="4903300" y="658768"/>
            <a:chExt cx="6984543" cy="158910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AC8A259-5A8F-19E1-27BE-AC7391BA71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3300" y="658768"/>
              <a:ext cx="6984543" cy="15891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FAF037-5530-71D6-8CA4-F9F6BCD46C0E}"/>
                </a:ext>
              </a:extLst>
            </p:cNvPr>
            <p:cNvSpPr/>
            <p:nvPr/>
          </p:nvSpPr>
          <p:spPr>
            <a:xfrm>
              <a:off x="10982094" y="1212710"/>
              <a:ext cx="792341" cy="30200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BDBC60-3329-530B-D630-C75B4A3FD79E}"/>
              </a:ext>
            </a:extLst>
          </p:cNvPr>
          <p:cNvGrpSpPr/>
          <p:nvPr/>
        </p:nvGrpSpPr>
        <p:grpSpPr>
          <a:xfrm>
            <a:off x="1608375" y="5823947"/>
            <a:ext cx="3233215" cy="379656"/>
            <a:chOff x="5979039" y="5975813"/>
            <a:chExt cx="3233215" cy="37965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D8AC31-08FA-944C-F4AB-43F6F8842F0D}"/>
                </a:ext>
              </a:extLst>
            </p:cNvPr>
            <p:cNvSpPr/>
            <p:nvPr/>
          </p:nvSpPr>
          <p:spPr>
            <a:xfrm>
              <a:off x="5979039" y="6048230"/>
              <a:ext cx="270760" cy="29384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71E05C-B760-4955-FD31-E78ADBEFE88F}"/>
                </a:ext>
              </a:extLst>
            </p:cNvPr>
            <p:cNvSpPr txBox="1"/>
            <p:nvPr/>
          </p:nvSpPr>
          <p:spPr>
            <a:xfrm>
              <a:off x="6316910" y="5975813"/>
              <a:ext cx="2895344" cy="3796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Click to disable expiration</a:t>
              </a:r>
              <a:endParaRPr lang="zh-TW" alt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1F1D400-0419-8576-567E-5046A13820ED}"/>
              </a:ext>
            </a:extLst>
          </p:cNvPr>
          <p:cNvSpPr/>
          <p:nvPr/>
        </p:nvSpPr>
        <p:spPr>
          <a:xfrm>
            <a:off x="655820" y="6363706"/>
            <a:ext cx="522063" cy="25175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57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8F02C-F76A-DB83-24A3-1502BFA2A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Classwork 1 : SSH to my computer</a:t>
            </a:r>
            <a:endParaRPr lang="zh-TW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00E98-DEFF-76A1-45E6-2B619C8A14E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TW" dirty="0"/>
              <a:t>Add attachment file </a:t>
            </a:r>
            <a:r>
              <a:rPr lang="en-US" altLang="zh-TW" u="sng" dirty="0" err="1"/>
              <a:t>ssh_test</a:t>
            </a:r>
            <a:r>
              <a:rPr lang="en-US" altLang="zh-TW" u="sng" dirty="0"/>
              <a:t> </a:t>
            </a:r>
            <a:r>
              <a:rPr lang="en-US" altLang="zh-TW" dirty="0"/>
              <a:t>key to your OpenSSH client</a:t>
            </a:r>
          </a:p>
          <a:p>
            <a:r>
              <a:rPr lang="en-US" altLang="zh-TW" dirty="0"/>
              <a:t>ssh </a:t>
            </a:r>
            <a:r>
              <a:rPr lang="en-US" altLang="zh-TW" dirty="0">
                <a:hlinkClick r:id="rId2"/>
              </a:rPr>
              <a:t>test@guest.frakw.com</a:t>
            </a:r>
            <a:r>
              <a:rPr lang="en-US" altLang="zh-TW" dirty="0"/>
              <a:t> –p 8888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724ED-6986-913F-0BB5-E158A909A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F674714-7FD3-4033-9E7D-CA1C4A5F9A4F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6F32F-B107-FAFE-5A6A-EAFFFD293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altLang="zh-TW"/>
              <a:t>/ 16</a:t>
            </a:r>
            <a:endParaRPr lang="zh-TW" alt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0690D-AC8B-ECA2-441E-5D718A3B6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33" y="2357307"/>
            <a:ext cx="7918300" cy="371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909768"/>
      </p:ext>
    </p:extLst>
  </p:cSld>
  <p:clrMapOvr>
    <a:masterClrMapping/>
  </p:clrMapOvr>
</p:sld>
</file>

<file path=ppt/theme/theme1.xml><?xml version="1.0" encoding="utf-8"?>
<a:theme xmlns:a="http://schemas.openxmlformats.org/drawingml/2006/main" name="Human Rights Rally by Slidesgo">
  <a:themeElements>
    <a:clrScheme name="Simple Light">
      <a:dk1>
        <a:srgbClr val="252525"/>
      </a:dk1>
      <a:lt1>
        <a:srgbClr val="FFFFFF"/>
      </a:lt1>
      <a:dk2>
        <a:srgbClr val="6B6B6B"/>
      </a:dk2>
      <a:lt2>
        <a:srgbClr val="9C9C9C"/>
      </a:lt2>
      <a:accent1>
        <a:srgbClr val="C9C9C9"/>
      </a:accent1>
      <a:accent2>
        <a:srgbClr val="F1F1F1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525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5BCFB78A3B734AA312D999B2992012" ma:contentTypeVersion="10" ma:contentTypeDescription="Create a new document." ma:contentTypeScope="" ma:versionID="377f34df73ec89c313ba1b98949d6c0e">
  <xsd:schema xmlns:xsd="http://www.w3.org/2001/XMLSchema" xmlns:xs="http://www.w3.org/2001/XMLSchema" xmlns:p="http://schemas.microsoft.com/office/2006/metadata/properties" xmlns:ns2="d6a74966-af7e-4b5a-8a41-f117e65b4f61" xmlns:ns3="69937d75-ca3a-45fe-8ec7-cec5d25ea164" targetNamespace="http://schemas.microsoft.com/office/2006/metadata/properties" ma:root="true" ma:fieldsID="8313b2267e027ac1d3695761ce8e212d" ns2:_="" ns3:_="">
    <xsd:import namespace="d6a74966-af7e-4b5a-8a41-f117e65b4f61"/>
    <xsd:import namespace="69937d75-ca3a-45fe-8ec7-cec5d25ea16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Lookup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a74966-af7e-4b5a-8a41-f117e65b4f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Lookup" ma:index="12" nillable="true" ma:displayName="Lookup" ma:format="Dropdown" ma:list="0a598907-57c8-4e66-a330-66ccc0779335" ma:internalName="Lookup" ma:showField="Title">
      <xsd:simpleType>
        <xsd:restriction base="dms:Lookup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4bf9f18-5c0c-4abb-a052-d153d7be49a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937d75-ca3a-45fe-8ec7-cec5d25ea164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43e0186a-145a-4628-8f6f-aa856bafdfef}" ma:internalName="TaxCatchAll" ma:showField="CatchAllData" ma:web="69937d75-ca3a-45fe-8ec7-cec5d25ea16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a74966-af7e-4b5a-8a41-f117e65b4f61">
      <Terms xmlns="http://schemas.microsoft.com/office/infopath/2007/PartnerControls"/>
    </lcf76f155ced4ddcb4097134ff3c332f>
    <Lookup xmlns="d6a74966-af7e-4b5a-8a41-f117e65b4f61" xsi:nil="true"/>
    <TaxCatchAll xmlns="69937d75-ca3a-45fe-8ec7-cec5d25ea16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70D2418-AB1C-40EB-AC51-8FB8A969F3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a74966-af7e-4b5a-8a41-f117e65b4f61"/>
    <ds:schemaRef ds:uri="69937d75-ca3a-45fe-8ec7-cec5d25ea16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F66465-1501-40CE-A43F-59FF4E45B4B0}">
  <ds:schemaRefs>
    <ds:schemaRef ds:uri="http://schemas.microsoft.com/office/2006/metadata/properties"/>
    <ds:schemaRef ds:uri="http://schemas.microsoft.com/office/infopath/2007/PartnerControls"/>
    <ds:schemaRef ds:uri="d6a74966-af7e-4b5a-8a41-f117e65b4f61"/>
    <ds:schemaRef ds:uri="69937d75-ca3a-45fe-8ec7-cec5d25ea164"/>
  </ds:schemaRefs>
</ds:datastoreItem>
</file>

<file path=customXml/itemProps3.xml><?xml version="1.0" encoding="utf-8"?>
<ds:datastoreItem xmlns:ds="http://schemas.openxmlformats.org/officeDocument/2006/customXml" ds:itemID="{AE2FC2D0-34DE-4E7E-802B-BE6B5352871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13467</TotalTime>
  <Words>2244</Words>
  <Application>Microsoft Office PowerPoint</Application>
  <PresentationFormat>Custom</PresentationFormat>
  <Paragraphs>498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Montserrat</vt:lpstr>
      <vt:lpstr>Arial</vt:lpstr>
      <vt:lpstr>Noto Sans Ugaritic</vt:lpstr>
      <vt:lpstr>Calibri</vt:lpstr>
      <vt:lpstr>Montserrat ExtraLight</vt:lpstr>
      <vt:lpstr>Microsoft JhengHei</vt:lpstr>
      <vt:lpstr>Abel</vt:lpstr>
      <vt:lpstr>Times New Roman</vt:lpstr>
      <vt:lpstr>Calibri Light</vt:lpstr>
      <vt:lpstr>Consolas</vt:lpstr>
      <vt:lpstr>Human Rights Rally by Slidesgo</vt:lpstr>
      <vt:lpstr>Custom Design</vt:lpstr>
      <vt:lpstr>Week 2 Tools you need to learn</vt:lpstr>
      <vt:lpstr>PowerPoint Presentation</vt:lpstr>
      <vt:lpstr>01 SSH and Git</vt:lpstr>
      <vt:lpstr>SSH Introduction</vt:lpstr>
      <vt:lpstr>SSH software</vt:lpstr>
      <vt:lpstr>SSH key gen and add</vt:lpstr>
      <vt:lpstr>SSH GitHub</vt:lpstr>
      <vt:lpstr>SSH Gitlab</vt:lpstr>
      <vt:lpstr>Classwork 1 : SSH to my computer</vt:lpstr>
      <vt:lpstr>Monitor the server resources</vt:lpstr>
      <vt:lpstr>VSCode SSH extension</vt:lpstr>
      <vt:lpstr>Browser-rendered terminal</vt:lpstr>
      <vt:lpstr>Git Introduction</vt:lpstr>
      <vt:lpstr>Git Basic (1)</vt:lpstr>
      <vt:lpstr>Git Basic (2)</vt:lpstr>
      <vt:lpstr>Git Basic (3)</vt:lpstr>
      <vt:lpstr>Git Basic (4)</vt:lpstr>
      <vt:lpstr>Resolve conflict</vt:lpstr>
      <vt:lpstr>Git pull request (PR)</vt:lpstr>
      <vt:lpstr>Git pull request (PR)</vt:lpstr>
      <vt:lpstr>Homework 1 : resolve conflict and PR</vt:lpstr>
      <vt:lpstr>02 Anaconda and Docker</vt:lpstr>
      <vt:lpstr>Anaconda introduction</vt:lpstr>
      <vt:lpstr>Anaconda basic (1)</vt:lpstr>
      <vt:lpstr>Anaconda basic (2)</vt:lpstr>
      <vt:lpstr>Anaconda basic (3)</vt:lpstr>
      <vt:lpstr>Anaconda vs Docker</vt:lpstr>
      <vt:lpstr>VM introduction</vt:lpstr>
      <vt:lpstr>Docker introduction</vt:lpstr>
      <vt:lpstr>VM vs Container</vt:lpstr>
      <vt:lpstr>Docker architecture</vt:lpstr>
      <vt:lpstr>Docker deployment</vt:lpstr>
      <vt:lpstr>Docker workflow</vt:lpstr>
      <vt:lpstr>Docker install</vt:lpstr>
      <vt:lpstr>Docker pull</vt:lpstr>
      <vt:lpstr>Docker naming system (1)</vt:lpstr>
      <vt:lpstr>Docker naming system (2)</vt:lpstr>
      <vt:lpstr>Docker build</vt:lpstr>
      <vt:lpstr>Dockerfile</vt:lpstr>
      <vt:lpstr>Docker run</vt:lpstr>
      <vt:lpstr>Classwork 2 : Launch static website</vt:lpstr>
      <vt:lpstr>Docker compose</vt:lpstr>
      <vt:lpstr>Classwork 2 : Launch your first docker app</vt:lpstr>
      <vt:lpstr>Docker exec</vt:lpstr>
      <vt:lpstr>Docker commit, save, load</vt:lpstr>
      <vt:lpstr>Homework 2 : write Dockerfile and docker-compose.yaml</vt:lpstr>
      <vt:lpstr>03 Label Training Data</vt:lpstr>
      <vt:lpstr>04 Linux and Networking</vt:lpstr>
      <vt:lpstr>05 Markup Language and Resume</vt:lpstr>
      <vt:lpstr>PowerPoint Presentation</vt:lpstr>
      <vt:lpstr>Thank you for your attention!</vt:lpstr>
      <vt:lpstr>Reference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RIGHTS RALLY</dc:title>
  <dc:creator>shungfu</dc:creator>
  <cp:lastModifiedBy>Sheng-Hao Liao</cp:lastModifiedBy>
  <cp:revision>921</cp:revision>
  <dcterms:modified xsi:type="dcterms:W3CDTF">2024-04-30T08:29:35Z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0x010100A95BCFB78A3B734AA312D999B2992012</vt:lpwstr>
  </property>
</Properties>
</file>